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>
      <p:cViewPr varScale="1">
        <p:scale>
          <a:sx n="89" d="100"/>
          <a:sy n="89" d="100"/>
        </p:scale>
        <p:origin x="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viewProps" Target="view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ableStyles" Target="tableStyle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475" y="11303"/>
            <a:ext cx="8896351" cy="6780276"/>
          </a:xfrm>
          <a:custGeom>
            <a:avLst/>
            <a:gdLst>
              <a:gd name="connsiteX0" fmla="*/ 6299454 w 8896351"/>
              <a:gd name="connsiteY0" fmla="*/ 0 h 6780276"/>
              <a:gd name="connsiteX1" fmla="*/ 0 w 8896351"/>
              <a:gd name="connsiteY1" fmla="*/ 1826514 h 6780276"/>
              <a:gd name="connsiteX2" fmla="*/ 4841748 w 8896351"/>
              <a:gd name="connsiteY2" fmla="*/ 6780276 h 6780276"/>
              <a:gd name="connsiteX3" fmla="*/ 8896350 w 8896351"/>
              <a:gd name="connsiteY3" fmla="*/ 2107692 h 6780276"/>
              <a:gd name="connsiteX4" fmla="*/ 6299454 w 8896351"/>
              <a:gd name="connsiteY4" fmla="*/ 0 h 6780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6351" h="6780276">
                <a:moveTo>
                  <a:pt x="6299454" y="0"/>
                </a:moveTo>
                <a:lnTo>
                  <a:pt x="0" y="1826514"/>
                </a:lnTo>
                <a:lnTo>
                  <a:pt x="4841748" y="6780276"/>
                </a:lnTo>
                <a:lnTo>
                  <a:pt x="8896350" y="2107692"/>
                </a:lnTo>
                <a:lnTo>
                  <a:pt x="6299454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1317" y="279527"/>
            <a:ext cx="3572256" cy="1614678"/>
          </a:xfrm>
          <a:custGeom>
            <a:avLst/>
            <a:gdLst>
              <a:gd name="connsiteX0" fmla="*/ 3572256 w 3572256"/>
              <a:gd name="connsiteY0" fmla="*/ 1540764 h 1614678"/>
              <a:gd name="connsiteX1" fmla="*/ 3194303 w 3572256"/>
              <a:gd name="connsiteY1" fmla="*/ 1240536 h 1614678"/>
              <a:gd name="connsiteX2" fmla="*/ 2501646 w 3572256"/>
              <a:gd name="connsiteY2" fmla="*/ 819150 h 1614678"/>
              <a:gd name="connsiteX3" fmla="*/ 319278 w 3572256"/>
              <a:gd name="connsiteY3" fmla="*/ 0 h 1614678"/>
              <a:gd name="connsiteX4" fmla="*/ 103632 w 3572256"/>
              <a:gd name="connsiteY4" fmla="*/ 78486 h 1614678"/>
              <a:gd name="connsiteX5" fmla="*/ 0 w 3572256"/>
              <a:gd name="connsiteY5" fmla="*/ 323850 h 1614678"/>
              <a:gd name="connsiteX6" fmla="*/ 126492 w 3572256"/>
              <a:gd name="connsiteY6" fmla="*/ 604266 h 1614678"/>
              <a:gd name="connsiteX7" fmla="*/ 2564130 w 3572256"/>
              <a:gd name="connsiteY7" fmla="*/ 1594865 h 1614678"/>
              <a:gd name="connsiteX8" fmla="*/ 3099815 w 3572256"/>
              <a:gd name="connsiteY8" fmla="*/ 1532382 h 1614678"/>
              <a:gd name="connsiteX9" fmla="*/ 3531870 w 3572256"/>
              <a:gd name="connsiteY9" fmla="*/ 1614678 h 1614678"/>
              <a:gd name="connsiteX10" fmla="*/ 3572256 w 3572256"/>
              <a:gd name="connsiteY10" fmla="*/ 1540764 h 1614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2256" h="1614678">
                <a:moveTo>
                  <a:pt x="3572256" y="1540764"/>
                </a:moveTo>
                <a:lnTo>
                  <a:pt x="3194303" y="1240536"/>
                </a:lnTo>
                <a:lnTo>
                  <a:pt x="2501646" y="819150"/>
                </a:lnTo>
                <a:lnTo>
                  <a:pt x="319278" y="0"/>
                </a:lnTo>
                <a:lnTo>
                  <a:pt x="103632" y="78486"/>
                </a:lnTo>
                <a:lnTo>
                  <a:pt x="0" y="323850"/>
                </a:lnTo>
                <a:lnTo>
                  <a:pt x="126492" y="604266"/>
                </a:lnTo>
                <a:lnTo>
                  <a:pt x="2564130" y="1594865"/>
                </a:lnTo>
                <a:lnTo>
                  <a:pt x="3099815" y="1532382"/>
                </a:lnTo>
                <a:lnTo>
                  <a:pt x="3531870" y="1614678"/>
                </a:lnTo>
                <a:lnTo>
                  <a:pt x="3572256" y="154076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3791" y="412876"/>
            <a:ext cx="3562350" cy="1598676"/>
          </a:xfrm>
          <a:custGeom>
            <a:avLst/>
            <a:gdLst>
              <a:gd name="connsiteX0" fmla="*/ 307848 w 3562350"/>
              <a:gd name="connsiteY0" fmla="*/ 0 h 1598676"/>
              <a:gd name="connsiteX1" fmla="*/ 2990088 w 3562350"/>
              <a:gd name="connsiteY1" fmla="*/ 1010412 h 1598676"/>
              <a:gd name="connsiteX2" fmla="*/ 3208020 w 3562350"/>
              <a:gd name="connsiteY2" fmla="*/ 1242822 h 1598676"/>
              <a:gd name="connsiteX3" fmla="*/ 3562350 w 3562350"/>
              <a:gd name="connsiteY3" fmla="*/ 1542288 h 1598676"/>
              <a:gd name="connsiteX4" fmla="*/ 3515106 w 3562350"/>
              <a:gd name="connsiteY4" fmla="*/ 1598676 h 1598676"/>
              <a:gd name="connsiteX5" fmla="*/ 3032760 w 3562350"/>
              <a:gd name="connsiteY5" fmla="*/ 1532382 h 1598676"/>
              <a:gd name="connsiteX6" fmla="*/ 2571750 w 3562350"/>
              <a:gd name="connsiteY6" fmla="*/ 1579626 h 1598676"/>
              <a:gd name="connsiteX7" fmla="*/ 94488 w 3562350"/>
              <a:gd name="connsiteY7" fmla="*/ 580644 h 1598676"/>
              <a:gd name="connsiteX8" fmla="*/ 0 w 3562350"/>
              <a:gd name="connsiteY8" fmla="*/ 292608 h 1598676"/>
              <a:gd name="connsiteX9" fmla="*/ 103632 w 3562350"/>
              <a:gd name="connsiteY9" fmla="*/ 62484 h 1598676"/>
              <a:gd name="connsiteX10" fmla="*/ 307848 w 3562350"/>
              <a:gd name="connsiteY10" fmla="*/ 0 h 1598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2350" h="1598676">
                <a:moveTo>
                  <a:pt x="307848" y="0"/>
                </a:moveTo>
                <a:lnTo>
                  <a:pt x="2990088" y="1010412"/>
                </a:lnTo>
                <a:lnTo>
                  <a:pt x="3208020" y="1242822"/>
                </a:lnTo>
                <a:lnTo>
                  <a:pt x="3562350" y="1542288"/>
                </a:lnTo>
                <a:lnTo>
                  <a:pt x="3515106" y="1598676"/>
                </a:lnTo>
                <a:lnTo>
                  <a:pt x="3032760" y="1532382"/>
                </a:lnTo>
                <a:lnTo>
                  <a:pt x="2571750" y="1579626"/>
                </a:lnTo>
                <a:lnTo>
                  <a:pt x="94488" y="580644"/>
                </a:lnTo>
                <a:lnTo>
                  <a:pt x="0" y="292608"/>
                </a:lnTo>
                <a:lnTo>
                  <a:pt x="103632" y="62484"/>
                </a:lnTo>
                <a:lnTo>
                  <a:pt x="30784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2995" y="544702"/>
            <a:ext cx="2362200" cy="1459229"/>
          </a:xfrm>
          <a:custGeom>
            <a:avLst/>
            <a:gdLst>
              <a:gd name="connsiteX0" fmla="*/ 0 w 2362200"/>
              <a:gd name="connsiteY0" fmla="*/ 634746 h 1459229"/>
              <a:gd name="connsiteX1" fmla="*/ 2076450 w 2362200"/>
              <a:gd name="connsiteY1" fmla="*/ 1459229 h 1459229"/>
              <a:gd name="connsiteX2" fmla="*/ 2114550 w 2362200"/>
              <a:gd name="connsiteY2" fmla="*/ 1043178 h 1459229"/>
              <a:gd name="connsiteX3" fmla="*/ 2362200 w 2362200"/>
              <a:gd name="connsiteY3" fmla="*/ 824484 h 1459229"/>
              <a:gd name="connsiteX4" fmla="*/ 175260 w 2362200"/>
              <a:gd name="connsiteY4" fmla="*/ 0 h 1459229"/>
              <a:gd name="connsiteX5" fmla="*/ 0 w 2362200"/>
              <a:gd name="connsiteY5" fmla="*/ 248412 h 1459229"/>
              <a:gd name="connsiteX6" fmla="*/ 0 w 2362200"/>
              <a:gd name="connsiteY6" fmla="*/ 634746 h 1459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62200" h="1459229">
                <a:moveTo>
                  <a:pt x="0" y="634746"/>
                </a:moveTo>
                <a:lnTo>
                  <a:pt x="2076450" y="1459229"/>
                </a:lnTo>
                <a:lnTo>
                  <a:pt x="2114550" y="1043178"/>
                </a:lnTo>
                <a:lnTo>
                  <a:pt x="2362200" y="824484"/>
                </a:lnTo>
                <a:lnTo>
                  <a:pt x="175260" y="0"/>
                </a:lnTo>
                <a:lnTo>
                  <a:pt x="0" y="248412"/>
                </a:lnTo>
                <a:lnTo>
                  <a:pt x="0" y="63474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83775" y="1481201"/>
            <a:ext cx="336042" cy="339851"/>
          </a:xfrm>
          <a:custGeom>
            <a:avLst/>
            <a:gdLst>
              <a:gd name="connsiteX0" fmla="*/ 246125 w 336042"/>
              <a:gd name="connsiteY0" fmla="*/ 0 h 339851"/>
              <a:gd name="connsiteX1" fmla="*/ 89154 w 336042"/>
              <a:gd name="connsiteY1" fmla="*/ 129539 h 339851"/>
              <a:gd name="connsiteX2" fmla="*/ 0 w 336042"/>
              <a:gd name="connsiteY2" fmla="*/ 339851 h 339851"/>
              <a:gd name="connsiteX3" fmla="*/ 179069 w 336042"/>
              <a:gd name="connsiteY3" fmla="*/ 314706 h 339851"/>
              <a:gd name="connsiteX4" fmla="*/ 230886 w 336042"/>
              <a:gd name="connsiteY4" fmla="*/ 165354 h 339851"/>
              <a:gd name="connsiteX5" fmla="*/ 336042 w 336042"/>
              <a:gd name="connsiteY5" fmla="*/ 53339 h 339851"/>
              <a:gd name="connsiteX6" fmla="*/ 246125 w 336042"/>
              <a:gd name="connsiteY6" fmla="*/ 0 h 33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6042" h="339851">
                <a:moveTo>
                  <a:pt x="246125" y="0"/>
                </a:moveTo>
                <a:lnTo>
                  <a:pt x="89154" y="129539"/>
                </a:lnTo>
                <a:lnTo>
                  <a:pt x="0" y="339851"/>
                </a:lnTo>
                <a:lnTo>
                  <a:pt x="179069" y="314706"/>
                </a:lnTo>
                <a:lnTo>
                  <a:pt x="230886" y="165354"/>
                </a:lnTo>
                <a:lnTo>
                  <a:pt x="336042" y="53339"/>
                </a:lnTo>
                <a:lnTo>
                  <a:pt x="2461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5973" y="233807"/>
            <a:ext cx="3787902" cy="1716024"/>
          </a:xfrm>
          <a:custGeom>
            <a:avLst/>
            <a:gdLst>
              <a:gd name="connsiteX0" fmla="*/ 350520 w 3787902"/>
              <a:gd name="connsiteY0" fmla="*/ 0 h 1716024"/>
              <a:gd name="connsiteX1" fmla="*/ 141732 w 3787902"/>
              <a:gd name="connsiteY1" fmla="*/ 101346 h 1716024"/>
              <a:gd name="connsiteX2" fmla="*/ 0 w 3787902"/>
              <a:gd name="connsiteY2" fmla="*/ 405384 h 1716024"/>
              <a:gd name="connsiteX3" fmla="*/ 150114 w 3787902"/>
              <a:gd name="connsiteY3" fmla="*/ 697992 h 1716024"/>
              <a:gd name="connsiteX4" fmla="*/ 2658618 w 3787902"/>
              <a:gd name="connsiteY4" fmla="*/ 1690878 h 1716024"/>
              <a:gd name="connsiteX5" fmla="*/ 3198114 w 3787902"/>
              <a:gd name="connsiteY5" fmla="*/ 1628394 h 1716024"/>
              <a:gd name="connsiteX6" fmla="*/ 3634740 w 3787902"/>
              <a:gd name="connsiteY6" fmla="*/ 1716024 h 1716024"/>
              <a:gd name="connsiteX7" fmla="*/ 3787902 w 3787902"/>
              <a:gd name="connsiteY7" fmla="*/ 1575816 h 1716024"/>
              <a:gd name="connsiteX8" fmla="*/ 3377946 w 3787902"/>
              <a:gd name="connsiteY8" fmla="*/ 1294638 h 1716024"/>
              <a:gd name="connsiteX9" fmla="*/ 3211830 w 3787902"/>
              <a:gd name="connsiteY9" fmla="*/ 998220 h 1716024"/>
              <a:gd name="connsiteX10" fmla="*/ 3079242 w 3787902"/>
              <a:gd name="connsiteY10" fmla="*/ 1027175 h 1716024"/>
              <a:gd name="connsiteX11" fmla="*/ 3236214 w 3787902"/>
              <a:gd name="connsiteY11" fmla="*/ 1294638 h 1716024"/>
              <a:gd name="connsiteX12" fmla="*/ 3549396 w 3787902"/>
              <a:gd name="connsiteY12" fmla="*/ 1579626 h 1716024"/>
              <a:gd name="connsiteX13" fmla="*/ 3178302 w 3787902"/>
              <a:gd name="connsiteY13" fmla="*/ 1534668 h 1716024"/>
              <a:gd name="connsiteX14" fmla="*/ 2741676 w 3787902"/>
              <a:gd name="connsiteY14" fmla="*/ 1587246 h 1716024"/>
              <a:gd name="connsiteX15" fmla="*/ 2822448 w 3787902"/>
              <a:gd name="connsiteY15" fmla="*/ 1267206 h 1716024"/>
              <a:gd name="connsiteX16" fmla="*/ 3009138 w 3787902"/>
              <a:gd name="connsiteY16" fmla="*/ 1049274 h 1716024"/>
              <a:gd name="connsiteX17" fmla="*/ 2791206 w 3787902"/>
              <a:gd name="connsiteY17" fmla="*/ 1075944 h 1716024"/>
              <a:gd name="connsiteX18" fmla="*/ 2620518 w 3787902"/>
              <a:gd name="connsiteY18" fmla="*/ 1283208 h 1716024"/>
              <a:gd name="connsiteX19" fmla="*/ 2561844 w 3787902"/>
              <a:gd name="connsiteY19" fmla="*/ 1542288 h 1716024"/>
              <a:gd name="connsiteX20" fmla="*/ 240792 w 3787902"/>
              <a:gd name="connsiteY20" fmla="*/ 604266 h 1716024"/>
              <a:gd name="connsiteX21" fmla="*/ 179832 w 3787902"/>
              <a:gd name="connsiteY21" fmla="*/ 419100 h 1716024"/>
              <a:gd name="connsiteX22" fmla="*/ 231648 w 3787902"/>
              <a:gd name="connsiteY22" fmla="*/ 185166 h 1716024"/>
              <a:gd name="connsiteX23" fmla="*/ 487680 w 3787902"/>
              <a:gd name="connsiteY23" fmla="*/ 0 h 1716024"/>
              <a:gd name="connsiteX24" fmla="*/ 350520 w 3787902"/>
              <a:gd name="connsiteY24" fmla="*/ 0 h 1716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787902" h="1716024">
                <a:moveTo>
                  <a:pt x="350520" y="0"/>
                </a:moveTo>
                <a:lnTo>
                  <a:pt x="141732" y="101346"/>
                </a:lnTo>
                <a:lnTo>
                  <a:pt x="0" y="405384"/>
                </a:lnTo>
                <a:lnTo>
                  <a:pt x="150114" y="697992"/>
                </a:lnTo>
                <a:lnTo>
                  <a:pt x="2658618" y="1690878"/>
                </a:lnTo>
                <a:lnTo>
                  <a:pt x="3198114" y="1628394"/>
                </a:lnTo>
                <a:lnTo>
                  <a:pt x="3634740" y="1716024"/>
                </a:lnTo>
                <a:lnTo>
                  <a:pt x="3787902" y="1575816"/>
                </a:lnTo>
                <a:lnTo>
                  <a:pt x="3377946" y="1294638"/>
                </a:lnTo>
                <a:lnTo>
                  <a:pt x="3211830" y="998220"/>
                </a:lnTo>
                <a:lnTo>
                  <a:pt x="3079242" y="1027175"/>
                </a:lnTo>
                <a:lnTo>
                  <a:pt x="3236214" y="1294638"/>
                </a:lnTo>
                <a:lnTo>
                  <a:pt x="3549396" y="1579626"/>
                </a:lnTo>
                <a:lnTo>
                  <a:pt x="3178302" y="1534668"/>
                </a:lnTo>
                <a:lnTo>
                  <a:pt x="2741676" y="1587246"/>
                </a:lnTo>
                <a:lnTo>
                  <a:pt x="2822448" y="1267206"/>
                </a:lnTo>
                <a:lnTo>
                  <a:pt x="3009138" y="1049274"/>
                </a:lnTo>
                <a:lnTo>
                  <a:pt x="2791206" y="1075944"/>
                </a:lnTo>
                <a:lnTo>
                  <a:pt x="2620518" y="1283208"/>
                </a:lnTo>
                <a:lnTo>
                  <a:pt x="2561844" y="1542288"/>
                </a:lnTo>
                <a:lnTo>
                  <a:pt x="240792" y="604266"/>
                </a:lnTo>
                <a:lnTo>
                  <a:pt x="179832" y="419100"/>
                </a:lnTo>
                <a:lnTo>
                  <a:pt x="231648" y="185166"/>
                </a:lnTo>
                <a:lnTo>
                  <a:pt x="487680" y="0"/>
                </a:lnTo>
                <a:lnTo>
                  <a:pt x="3505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4489" y="249808"/>
            <a:ext cx="2676906" cy="974598"/>
          </a:xfrm>
          <a:custGeom>
            <a:avLst/>
            <a:gdLst>
              <a:gd name="connsiteX0" fmla="*/ 225551 w 2676906"/>
              <a:gd name="connsiteY0" fmla="*/ 0 h 974598"/>
              <a:gd name="connsiteX1" fmla="*/ 2676906 w 2676906"/>
              <a:gd name="connsiteY1" fmla="*/ 954786 h 974598"/>
              <a:gd name="connsiteX2" fmla="*/ 2420112 w 2676906"/>
              <a:gd name="connsiteY2" fmla="*/ 974598 h 974598"/>
              <a:gd name="connsiteX3" fmla="*/ 0 w 2676906"/>
              <a:gd name="connsiteY3" fmla="*/ 52578 h 974598"/>
              <a:gd name="connsiteX4" fmla="*/ 225551 w 2676906"/>
              <a:gd name="connsiteY4" fmla="*/ 0 h 974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6906" h="974598">
                <a:moveTo>
                  <a:pt x="225551" y="0"/>
                </a:moveTo>
                <a:lnTo>
                  <a:pt x="2676906" y="954786"/>
                </a:lnTo>
                <a:lnTo>
                  <a:pt x="2420112" y="974598"/>
                </a:lnTo>
                <a:lnTo>
                  <a:pt x="0" y="52578"/>
                </a:lnTo>
                <a:lnTo>
                  <a:pt x="22555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125" y="396875"/>
            <a:ext cx="359664" cy="651510"/>
          </a:xfrm>
          <a:custGeom>
            <a:avLst/>
            <a:gdLst>
              <a:gd name="connsiteX0" fmla="*/ 260604 w 359664"/>
              <a:gd name="connsiteY0" fmla="*/ 0 h 651510"/>
              <a:gd name="connsiteX1" fmla="*/ 42672 w 359664"/>
              <a:gd name="connsiteY1" fmla="*/ 206502 h 651510"/>
              <a:gd name="connsiteX2" fmla="*/ 0 w 359664"/>
              <a:gd name="connsiteY2" fmla="*/ 447294 h 651510"/>
              <a:gd name="connsiteX3" fmla="*/ 73914 w 359664"/>
              <a:gd name="connsiteY3" fmla="*/ 610362 h 651510"/>
              <a:gd name="connsiteX4" fmla="*/ 211073 w 359664"/>
              <a:gd name="connsiteY4" fmla="*/ 651510 h 651510"/>
              <a:gd name="connsiteX5" fmla="*/ 170687 w 359664"/>
              <a:gd name="connsiteY5" fmla="*/ 299466 h 651510"/>
              <a:gd name="connsiteX6" fmla="*/ 359664 w 359664"/>
              <a:gd name="connsiteY6" fmla="*/ 33527 h 651510"/>
              <a:gd name="connsiteX7" fmla="*/ 260604 w 359664"/>
              <a:gd name="connsiteY7" fmla="*/ 0 h 651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651510">
                <a:moveTo>
                  <a:pt x="260604" y="0"/>
                </a:moveTo>
                <a:lnTo>
                  <a:pt x="42672" y="206502"/>
                </a:lnTo>
                <a:lnTo>
                  <a:pt x="0" y="447294"/>
                </a:lnTo>
                <a:lnTo>
                  <a:pt x="73914" y="610362"/>
                </a:lnTo>
                <a:lnTo>
                  <a:pt x="211073" y="651510"/>
                </a:lnTo>
                <a:lnTo>
                  <a:pt x="170687" y="299466"/>
                </a:lnTo>
                <a:lnTo>
                  <a:pt x="359664" y="33527"/>
                </a:lnTo>
                <a:lnTo>
                  <a:pt x="26060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43545" y="849503"/>
            <a:ext cx="1097280" cy="577596"/>
          </a:xfrm>
          <a:custGeom>
            <a:avLst/>
            <a:gdLst>
              <a:gd name="connsiteX0" fmla="*/ 31241 w 1097280"/>
              <a:gd name="connsiteY0" fmla="*/ 66294 h 577596"/>
              <a:gd name="connsiteX1" fmla="*/ 358902 w 1097280"/>
              <a:gd name="connsiteY1" fmla="*/ 128777 h 577596"/>
              <a:gd name="connsiteX2" fmla="*/ 726948 w 1097280"/>
              <a:gd name="connsiteY2" fmla="*/ 267462 h 577596"/>
              <a:gd name="connsiteX3" fmla="*/ 986790 w 1097280"/>
              <a:gd name="connsiteY3" fmla="*/ 474726 h 577596"/>
              <a:gd name="connsiteX4" fmla="*/ 731520 w 1097280"/>
              <a:gd name="connsiteY4" fmla="*/ 448818 h 577596"/>
              <a:gd name="connsiteX5" fmla="*/ 311658 w 1097280"/>
              <a:gd name="connsiteY5" fmla="*/ 284988 h 577596"/>
              <a:gd name="connsiteX6" fmla="*/ 112014 w 1097280"/>
              <a:gd name="connsiteY6" fmla="*/ 156210 h 577596"/>
              <a:gd name="connsiteX7" fmla="*/ 240030 w 1097280"/>
              <a:gd name="connsiteY7" fmla="*/ 318516 h 577596"/>
              <a:gd name="connsiteX8" fmla="*/ 610362 w 1097280"/>
              <a:gd name="connsiteY8" fmla="*/ 527304 h 577596"/>
              <a:gd name="connsiteX9" fmla="*/ 1045464 w 1097280"/>
              <a:gd name="connsiteY9" fmla="*/ 577596 h 577596"/>
              <a:gd name="connsiteX10" fmla="*/ 1097280 w 1097280"/>
              <a:gd name="connsiteY10" fmla="*/ 437388 h 577596"/>
              <a:gd name="connsiteX11" fmla="*/ 883920 w 1097280"/>
              <a:gd name="connsiteY11" fmla="*/ 234696 h 577596"/>
              <a:gd name="connsiteX12" fmla="*/ 380999 w 1097280"/>
              <a:gd name="connsiteY12" fmla="*/ 33527 h 577596"/>
              <a:gd name="connsiteX13" fmla="*/ 0 w 1097280"/>
              <a:gd name="connsiteY13" fmla="*/ 0 h 577596"/>
              <a:gd name="connsiteX14" fmla="*/ 31241 w 1097280"/>
              <a:gd name="connsiteY14" fmla="*/ 66294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97280" h="577596">
                <a:moveTo>
                  <a:pt x="31241" y="66294"/>
                </a:moveTo>
                <a:lnTo>
                  <a:pt x="358902" y="128777"/>
                </a:lnTo>
                <a:lnTo>
                  <a:pt x="726948" y="267462"/>
                </a:lnTo>
                <a:lnTo>
                  <a:pt x="986790" y="474726"/>
                </a:lnTo>
                <a:lnTo>
                  <a:pt x="731520" y="448818"/>
                </a:lnTo>
                <a:lnTo>
                  <a:pt x="311658" y="284988"/>
                </a:lnTo>
                <a:lnTo>
                  <a:pt x="112014" y="156210"/>
                </a:lnTo>
                <a:lnTo>
                  <a:pt x="240030" y="318516"/>
                </a:lnTo>
                <a:lnTo>
                  <a:pt x="610362" y="527304"/>
                </a:lnTo>
                <a:lnTo>
                  <a:pt x="1045464" y="577596"/>
                </a:lnTo>
                <a:lnTo>
                  <a:pt x="1097280" y="437388"/>
                </a:lnTo>
                <a:lnTo>
                  <a:pt x="883920" y="234696"/>
                </a:lnTo>
                <a:lnTo>
                  <a:pt x="380999" y="33527"/>
                </a:lnTo>
                <a:lnTo>
                  <a:pt x="0" y="0"/>
                </a:lnTo>
                <a:lnTo>
                  <a:pt x="31241" y="662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37297" y="4529963"/>
            <a:ext cx="883158" cy="673608"/>
          </a:xfrm>
          <a:custGeom>
            <a:avLst/>
            <a:gdLst>
              <a:gd name="connsiteX0" fmla="*/ 11430 w 883158"/>
              <a:gd name="connsiteY0" fmla="*/ 673608 h 673608"/>
              <a:gd name="connsiteX1" fmla="*/ 140970 w 883158"/>
              <a:gd name="connsiteY1" fmla="*/ 630173 h 673608"/>
              <a:gd name="connsiteX2" fmla="*/ 346709 w 883158"/>
              <a:gd name="connsiteY2" fmla="*/ 530351 h 673608"/>
              <a:gd name="connsiteX3" fmla="*/ 870204 w 883158"/>
              <a:gd name="connsiteY3" fmla="*/ 137921 h 673608"/>
              <a:gd name="connsiteX4" fmla="*/ 883158 w 883158"/>
              <a:gd name="connsiteY4" fmla="*/ 74676 h 673608"/>
              <a:gd name="connsiteX5" fmla="*/ 838200 w 883158"/>
              <a:gd name="connsiteY5" fmla="*/ 12953 h 673608"/>
              <a:gd name="connsiteX6" fmla="*/ 751332 w 883158"/>
              <a:gd name="connsiteY6" fmla="*/ 0 h 673608"/>
              <a:gd name="connsiteX7" fmla="*/ 147828 w 883158"/>
              <a:gd name="connsiteY7" fmla="*/ 426720 h 673608"/>
              <a:gd name="connsiteX8" fmla="*/ 83820 w 883158"/>
              <a:gd name="connsiteY8" fmla="*/ 563117 h 673608"/>
              <a:gd name="connsiteX9" fmla="*/ 0 w 883158"/>
              <a:gd name="connsiteY9" fmla="*/ 653033 h 673608"/>
              <a:gd name="connsiteX10" fmla="*/ 11430 w 883158"/>
              <a:gd name="connsiteY10" fmla="*/ 673608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3158" h="673608">
                <a:moveTo>
                  <a:pt x="11430" y="673608"/>
                </a:moveTo>
                <a:lnTo>
                  <a:pt x="140970" y="630173"/>
                </a:lnTo>
                <a:lnTo>
                  <a:pt x="346709" y="530351"/>
                </a:lnTo>
                <a:lnTo>
                  <a:pt x="870204" y="137921"/>
                </a:lnTo>
                <a:lnTo>
                  <a:pt x="883158" y="74676"/>
                </a:lnTo>
                <a:lnTo>
                  <a:pt x="838200" y="12953"/>
                </a:lnTo>
                <a:lnTo>
                  <a:pt x="751332" y="0"/>
                </a:lnTo>
                <a:lnTo>
                  <a:pt x="147828" y="426720"/>
                </a:lnTo>
                <a:lnTo>
                  <a:pt x="83820" y="563117"/>
                </a:lnTo>
                <a:lnTo>
                  <a:pt x="0" y="653033"/>
                </a:lnTo>
                <a:lnTo>
                  <a:pt x="11430" y="673608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687" y="4503293"/>
            <a:ext cx="880872" cy="674370"/>
          </a:xfrm>
          <a:custGeom>
            <a:avLst/>
            <a:gdLst>
              <a:gd name="connsiteX0" fmla="*/ 865632 w 880872"/>
              <a:gd name="connsiteY0" fmla="*/ 138684 h 674370"/>
              <a:gd name="connsiteX1" fmla="*/ 221742 w 880872"/>
              <a:gd name="connsiteY1" fmla="*/ 620267 h 674370"/>
              <a:gd name="connsiteX2" fmla="*/ 132588 w 880872"/>
              <a:gd name="connsiteY2" fmla="*/ 636270 h 674370"/>
              <a:gd name="connsiteX3" fmla="*/ 6858 w 880872"/>
              <a:gd name="connsiteY3" fmla="*/ 674370 h 674370"/>
              <a:gd name="connsiteX4" fmla="*/ 0 w 880872"/>
              <a:gd name="connsiteY4" fmla="*/ 654558 h 674370"/>
              <a:gd name="connsiteX5" fmla="*/ 87630 w 880872"/>
              <a:gd name="connsiteY5" fmla="*/ 550164 h 674370"/>
              <a:gd name="connsiteX6" fmla="*/ 144780 w 880872"/>
              <a:gd name="connsiteY6" fmla="*/ 434340 h 674370"/>
              <a:gd name="connsiteX7" fmla="*/ 755142 w 880872"/>
              <a:gd name="connsiteY7" fmla="*/ 0 h 674370"/>
              <a:gd name="connsiteX8" fmla="*/ 839723 w 880872"/>
              <a:gd name="connsiteY8" fmla="*/ 21335 h 674370"/>
              <a:gd name="connsiteX9" fmla="*/ 880872 w 880872"/>
              <a:gd name="connsiteY9" fmla="*/ 80771 h 674370"/>
              <a:gd name="connsiteX10" fmla="*/ 865632 w 880872"/>
              <a:gd name="connsiteY10" fmla="*/ 138684 h 674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0872" h="674370">
                <a:moveTo>
                  <a:pt x="865632" y="138684"/>
                </a:moveTo>
                <a:lnTo>
                  <a:pt x="221742" y="620267"/>
                </a:lnTo>
                <a:lnTo>
                  <a:pt x="132588" y="636270"/>
                </a:lnTo>
                <a:lnTo>
                  <a:pt x="6858" y="674370"/>
                </a:lnTo>
                <a:lnTo>
                  <a:pt x="0" y="654558"/>
                </a:lnTo>
                <a:lnTo>
                  <a:pt x="87630" y="550164"/>
                </a:lnTo>
                <a:lnTo>
                  <a:pt x="144780" y="434340"/>
                </a:lnTo>
                <a:lnTo>
                  <a:pt x="755142" y="0"/>
                </a:lnTo>
                <a:lnTo>
                  <a:pt x="839723" y="21335"/>
                </a:lnTo>
                <a:lnTo>
                  <a:pt x="880872" y="80771"/>
                </a:lnTo>
                <a:lnTo>
                  <a:pt x="865632" y="13868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6944" y="4568063"/>
            <a:ext cx="638556" cy="531114"/>
          </a:xfrm>
          <a:custGeom>
            <a:avLst/>
            <a:gdLst>
              <a:gd name="connsiteX0" fmla="*/ 509778 w 638556"/>
              <a:gd name="connsiteY0" fmla="*/ 0 h 531114"/>
              <a:gd name="connsiteX1" fmla="*/ 0 w 638556"/>
              <a:gd name="connsiteY1" fmla="*/ 365759 h 531114"/>
              <a:gd name="connsiteX2" fmla="*/ 96011 w 638556"/>
              <a:gd name="connsiteY2" fmla="*/ 438911 h 531114"/>
              <a:gd name="connsiteX3" fmla="*/ 112776 w 638556"/>
              <a:gd name="connsiteY3" fmla="*/ 531114 h 531114"/>
              <a:gd name="connsiteX4" fmla="*/ 638556 w 638556"/>
              <a:gd name="connsiteY4" fmla="*/ 138684 h 531114"/>
              <a:gd name="connsiteX5" fmla="*/ 604266 w 638556"/>
              <a:gd name="connsiteY5" fmla="*/ 58673 h 531114"/>
              <a:gd name="connsiteX6" fmla="*/ 509778 w 638556"/>
              <a:gd name="connsiteY6" fmla="*/ 0 h 531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38556" h="531114">
                <a:moveTo>
                  <a:pt x="509778" y="0"/>
                </a:moveTo>
                <a:lnTo>
                  <a:pt x="0" y="365759"/>
                </a:lnTo>
                <a:lnTo>
                  <a:pt x="96011" y="438911"/>
                </a:lnTo>
                <a:lnTo>
                  <a:pt x="112776" y="531114"/>
                </a:lnTo>
                <a:lnTo>
                  <a:pt x="638556" y="138684"/>
                </a:lnTo>
                <a:lnTo>
                  <a:pt x="604266" y="58673"/>
                </a:lnTo>
                <a:lnTo>
                  <a:pt x="509778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7987" y="5045837"/>
            <a:ext cx="65531" cy="122682"/>
          </a:xfrm>
          <a:custGeom>
            <a:avLst/>
            <a:gdLst>
              <a:gd name="connsiteX0" fmla="*/ 65532 w 65531"/>
              <a:gd name="connsiteY0" fmla="*/ 109728 h 122682"/>
              <a:gd name="connsiteX1" fmla="*/ 57150 w 65531"/>
              <a:gd name="connsiteY1" fmla="*/ 53340 h 122682"/>
              <a:gd name="connsiteX2" fmla="*/ 19811 w 65531"/>
              <a:gd name="connsiteY2" fmla="*/ 0 h 122682"/>
              <a:gd name="connsiteX3" fmla="*/ 0 w 65531"/>
              <a:gd name="connsiteY3" fmla="*/ 46482 h 122682"/>
              <a:gd name="connsiteX4" fmla="*/ 28194 w 65531"/>
              <a:gd name="connsiteY4" fmla="*/ 80771 h 122682"/>
              <a:gd name="connsiteX5" fmla="*/ 39623 w 65531"/>
              <a:gd name="connsiteY5" fmla="*/ 122682 h 122682"/>
              <a:gd name="connsiteX6" fmla="*/ 65532 w 65531"/>
              <a:gd name="connsiteY6" fmla="*/ 109728 h 122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531" h="122682">
                <a:moveTo>
                  <a:pt x="65532" y="109728"/>
                </a:moveTo>
                <a:lnTo>
                  <a:pt x="57150" y="53340"/>
                </a:lnTo>
                <a:lnTo>
                  <a:pt x="19811" y="0"/>
                </a:lnTo>
                <a:lnTo>
                  <a:pt x="0" y="46482"/>
                </a:lnTo>
                <a:lnTo>
                  <a:pt x="28194" y="80771"/>
                </a:lnTo>
                <a:lnTo>
                  <a:pt x="39623" y="122682"/>
                </a:lnTo>
                <a:lnTo>
                  <a:pt x="65532" y="10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20546" y="4507865"/>
            <a:ext cx="911352" cy="728472"/>
          </a:xfrm>
          <a:custGeom>
            <a:avLst/>
            <a:gdLst>
              <a:gd name="connsiteX0" fmla="*/ 905255 w 911352"/>
              <a:gd name="connsiteY0" fmla="*/ 153924 h 728472"/>
              <a:gd name="connsiteX1" fmla="*/ 911352 w 911352"/>
              <a:gd name="connsiteY1" fmla="*/ 89154 h 728472"/>
              <a:gd name="connsiteX2" fmla="*/ 858773 w 911352"/>
              <a:gd name="connsiteY2" fmla="*/ 9144 h 728472"/>
              <a:gd name="connsiteX3" fmla="*/ 765047 w 911352"/>
              <a:gd name="connsiteY3" fmla="*/ 0 h 728472"/>
              <a:gd name="connsiteX4" fmla="*/ 150876 w 911352"/>
              <a:gd name="connsiteY4" fmla="*/ 443484 h 728472"/>
              <a:gd name="connsiteX5" fmla="*/ 86105 w 911352"/>
              <a:gd name="connsiteY5" fmla="*/ 580644 h 728472"/>
              <a:gd name="connsiteX6" fmla="*/ 0 w 911352"/>
              <a:gd name="connsiteY6" fmla="*/ 670560 h 728472"/>
              <a:gd name="connsiteX7" fmla="*/ 11429 w 911352"/>
              <a:gd name="connsiteY7" fmla="*/ 728472 h 728472"/>
              <a:gd name="connsiteX8" fmla="*/ 140969 w 911352"/>
              <a:gd name="connsiteY8" fmla="*/ 674370 h 728472"/>
              <a:gd name="connsiteX9" fmla="*/ 237743 w 911352"/>
              <a:gd name="connsiteY9" fmla="*/ 680466 h 728472"/>
              <a:gd name="connsiteX10" fmla="*/ 250697 w 911352"/>
              <a:gd name="connsiteY10" fmla="*/ 643890 h 728472"/>
              <a:gd name="connsiteX11" fmla="*/ 162305 w 911352"/>
              <a:gd name="connsiteY11" fmla="*/ 640842 h 728472"/>
              <a:gd name="connsiteX12" fmla="*/ 46481 w 911352"/>
              <a:gd name="connsiteY12" fmla="*/ 671322 h 728472"/>
              <a:gd name="connsiteX13" fmla="*/ 112014 w 911352"/>
              <a:gd name="connsiteY13" fmla="*/ 590550 h 728472"/>
              <a:gd name="connsiteX14" fmla="*/ 163829 w 911352"/>
              <a:gd name="connsiteY14" fmla="*/ 478536 h 728472"/>
              <a:gd name="connsiteX15" fmla="*/ 230123 w 911352"/>
              <a:gd name="connsiteY15" fmla="*/ 547116 h 728472"/>
              <a:gd name="connsiteX16" fmla="*/ 255269 w 911352"/>
              <a:gd name="connsiteY16" fmla="*/ 624078 h 728472"/>
              <a:gd name="connsiteX17" fmla="*/ 281177 w 911352"/>
              <a:gd name="connsiteY17" fmla="*/ 568452 h 728472"/>
              <a:gd name="connsiteX18" fmla="*/ 256031 w 911352"/>
              <a:gd name="connsiteY18" fmla="*/ 496824 h 728472"/>
              <a:gd name="connsiteX19" fmla="*/ 201167 w 911352"/>
              <a:gd name="connsiteY19" fmla="*/ 442722 h 728472"/>
              <a:gd name="connsiteX20" fmla="*/ 774191 w 911352"/>
              <a:gd name="connsiteY20" fmla="*/ 35814 h 728472"/>
              <a:gd name="connsiteX21" fmla="*/ 828293 w 911352"/>
              <a:gd name="connsiteY21" fmla="*/ 49530 h 728472"/>
              <a:gd name="connsiteX22" fmla="*/ 877823 w 911352"/>
              <a:gd name="connsiteY22" fmla="*/ 97536 h 728472"/>
              <a:gd name="connsiteX23" fmla="*/ 885443 w 911352"/>
              <a:gd name="connsiteY23" fmla="*/ 186690 h 728472"/>
              <a:gd name="connsiteX24" fmla="*/ 905255 w 911352"/>
              <a:gd name="connsiteY24" fmla="*/ 153924 h 7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11352" h="728472">
                <a:moveTo>
                  <a:pt x="905255" y="153924"/>
                </a:moveTo>
                <a:lnTo>
                  <a:pt x="911352" y="89154"/>
                </a:lnTo>
                <a:lnTo>
                  <a:pt x="858773" y="9144"/>
                </a:lnTo>
                <a:lnTo>
                  <a:pt x="765047" y="0"/>
                </a:lnTo>
                <a:lnTo>
                  <a:pt x="150876" y="443484"/>
                </a:lnTo>
                <a:lnTo>
                  <a:pt x="86105" y="580644"/>
                </a:lnTo>
                <a:lnTo>
                  <a:pt x="0" y="670560"/>
                </a:lnTo>
                <a:lnTo>
                  <a:pt x="11429" y="728472"/>
                </a:lnTo>
                <a:lnTo>
                  <a:pt x="140969" y="674370"/>
                </a:lnTo>
                <a:lnTo>
                  <a:pt x="237743" y="680466"/>
                </a:lnTo>
                <a:lnTo>
                  <a:pt x="250697" y="643890"/>
                </a:lnTo>
                <a:lnTo>
                  <a:pt x="162305" y="640842"/>
                </a:lnTo>
                <a:lnTo>
                  <a:pt x="46481" y="671322"/>
                </a:lnTo>
                <a:lnTo>
                  <a:pt x="112014" y="590550"/>
                </a:lnTo>
                <a:lnTo>
                  <a:pt x="163829" y="478536"/>
                </a:lnTo>
                <a:lnTo>
                  <a:pt x="230123" y="547116"/>
                </a:lnTo>
                <a:lnTo>
                  <a:pt x="255269" y="624078"/>
                </a:lnTo>
                <a:lnTo>
                  <a:pt x="281177" y="568452"/>
                </a:lnTo>
                <a:lnTo>
                  <a:pt x="256031" y="496824"/>
                </a:lnTo>
                <a:lnTo>
                  <a:pt x="201167" y="442722"/>
                </a:lnTo>
                <a:lnTo>
                  <a:pt x="774191" y="35814"/>
                </a:lnTo>
                <a:lnTo>
                  <a:pt x="828293" y="49530"/>
                </a:lnTo>
                <a:lnTo>
                  <a:pt x="877823" y="97536"/>
                </a:lnTo>
                <a:lnTo>
                  <a:pt x="885443" y="186690"/>
                </a:lnTo>
                <a:lnTo>
                  <a:pt x="905255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98663" y="4644263"/>
            <a:ext cx="616458" cy="498348"/>
          </a:xfrm>
          <a:custGeom>
            <a:avLst/>
            <a:gdLst>
              <a:gd name="connsiteX0" fmla="*/ 595883 w 616458"/>
              <a:gd name="connsiteY0" fmla="*/ 61722 h 498348"/>
              <a:gd name="connsiteX1" fmla="*/ 0 w 616458"/>
              <a:gd name="connsiteY1" fmla="*/ 498347 h 498348"/>
              <a:gd name="connsiteX2" fmla="*/ 33528 w 616458"/>
              <a:gd name="connsiteY2" fmla="*/ 434340 h 498348"/>
              <a:gd name="connsiteX3" fmla="*/ 616457 w 616458"/>
              <a:gd name="connsiteY3" fmla="*/ 0 h 498348"/>
              <a:gd name="connsiteX4" fmla="*/ 595883 w 616458"/>
              <a:gd name="connsiteY4" fmla="*/ 61722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6458" h="498348">
                <a:moveTo>
                  <a:pt x="595883" y="61722"/>
                </a:moveTo>
                <a:lnTo>
                  <a:pt x="0" y="498347"/>
                </a:lnTo>
                <a:lnTo>
                  <a:pt x="33528" y="434340"/>
                </a:lnTo>
                <a:lnTo>
                  <a:pt x="616457" y="0"/>
                </a:lnTo>
                <a:lnTo>
                  <a:pt x="595883" y="617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81962" y="4584827"/>
            <a:ext cx="151638" cy="155447"/>
          </a:xfrm>
          <a:custGeom>
            <a:avLst/>
            <a:gdLst>
              <a:gd name="connsiteX0" fmla="*/ 151637 w 151638"/>
              <a:gd name="connsiteY0" fmla="*/ 137159 h 155447"/>
              <a:gd name="connsiteX1" fmla="*/ 133350 w 151638"/>
              <a:gd name="connsiteY1" fmla="*/ 54101 h 155447"/>
              <a:gd name="connsiteX2" fmla="*/ 80771 w 151638"/>
              <a:gd name="connsiteY2" fmla="*/ 7619 h 155447"/>
              <a:gd name="connsiteX3" fmla="*/ 29717 w 151638"/>
              <a:gd name="connsiteY3" fmla="*/ 0 h 155447"/>
              <a:gd name="connsiteX4" fmla="*/ 0 w 151638"/>
              <a:gd name="connsiteY4" fmla="*/ 25907 h 155447"/>
              <a:gd name="connsiteX5" fmla="*/ 91439 w 151638"/>
              <a:gd name="connsiteY5" fmla="*/ 70103 h 155447"/>
              <a:gd name="connsiteX6" fmla="*/ 128777 w 151638"/>
              <a:gd name="connsiteY6" fmla="*/ 155447 h 155447"/>
              <a:gd name="connsiteX7" fmla="*/ 151637 w 151638"/>
              <a:gd name="connsiteY7" fmla="*/ 137159 h 155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1638" h="155447">
                <a:moveTo>
                  <a:pt x="151637" y="137159"/>
                </a:moveTo>
                <a:lnTo>
                  <a:pt x="133350" y="54101"/>
                </a:lnTo>
                <a:lnTo>
                  <a:pt x="80771" y="7619"/>
                </a:lnTo>
                <a:lnTo>
                  <a:pt x="29717" y="0"/>
                </a:lnTo>
                <a:lnTo>
                  <a:pt x="0" y="25907"/>
                </a:lnTo>
                <a:lnTo>
                  <a:pt x="91439" y="70103"/>
                </a:lnTo>
                <a:lnTo>
                  <a:pt x="128777" y="155447"/>
                </a:lnTo>
                <a:lnTo>
                  <a:pt x="151637" y="1371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164956" y="4754753"/>
            <a:ext cx="294894" cy="196596"/>
          </a:xfrm>
          <a:custGeom>
            <a:avLst/>
            <a:gdLst>
              <a:gd name="connsiteX0" fmla="*/ 274320 w 294894"/>
              <a:gd name="connsiteY0" fmla="*/ 0 h 196596"/>
              <a:gd name="connsiteX1" fmla="*/ 210311 w 294894"/>
              <a:gd name="connsiteY1" fmla="*/ 68579 h 196596"/>
              <a:gd name="connsiteX2" fmla="*/ 122682 w 294894"/>
              <a:gd name="connsiteY2" fmla="*/ 134111 h 196596"/>
              <a:gd name="connsiteX3" fmla="*/ 33528 w 294894"/>
              <a:gd name="connsiteY3" fmla="*/ 164591 h 196596"/>
              <a:gd name="connsiteX4" fmla="*/ 77723 w 294894"/>
              <a:gd name="connsiteY4" fmla="*/ 108203 h 196596"/>
              <a:gd name="connsiteX5" fmla="*/ 179832 w 294894"/>
              <a:gd name="connsiteY5" fmla="*/ 33527 h 196596"/>
              <a:gd name="connsiteX6" fmla="*/ 240792 w 294894"/>
              <a:gd name="connsiteY6" fmla="*/ 6095 h 196596"/>
              <a:gd name="connsiteX7" fmla="*/ 182118 w 294894"/>
              <a:gd name="connsiteY7" fmla="*/ 11429 h 196596"/>
              <a:gd name="connsiteX8" fmla="*/ 76961 w 294894"/>
              <a:gd name="connsiteY8" fmla="*/ 67817 h 196596"/>
              <a:gd name="connsiteX9" fmla="*/ 0 w 294894"/>
              <a:gd name="connsiteY9" fmla="*/ 163067 h 196596"/>
              <a:gd name="connsiteX10" fmla="*/ 26670 w 294894"/>
              <a:gd name="connsiteY10" fmla="*/ 196595 h 196596"/>
              <a:gd name="connsiteX11" fmla="*/ 107442 w 294894"/>
              <a:gd name="connsiteY11" fmla="*/ 176783 h 196596"/>
              <a:gd name="connsiteX12" fmla="*/ 230123 w 294894"/>
              <a:gd name="connsiteY12" fmla="*/ 88391 h 196596"/>
              <a:gd name="connsiteX13" fmla="*/ 294894 w 294894"/>
              <a:gd name="connsiteY13" fmla="*/ 3047 h 196596"/>
              <a:gd name="connsiteX14" fmla="*/ 274320 w 294894"/>
              <a:gd name="connsiteY14" fmla="*/ 0 h 196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94894" h="196596">
                <a:moveTo>
                  <a:pt x="274320" y="0"/>
                </a:moveTo>
                <a:lnTo>
                  <a:pt x="210311" y="68579"/>
                </a:lnTo>
                <a:lnTo>
                  <a:pt x="122682" y="134111"/>
                </a:lnTo>
                <a:lnTo>
                  <a:pt x="33528" y="164591"/>
                </a:lnTo>
                <a:lnTo>
                  <a:pt x="77723" y="108203"/>
                </a:lnTo>
                <a:lnTo>
                  <a:pt x="179832" y="33527"/>
                </a:lnTo>
                <a:lnTo>
                  <a:pt x="240792" y="6095"/>
                </a:lnTo>
                <a:lnTo>
                  <a:pt x="182118" y="11429"/>
                </a:lnTo>
                <a:lnTo>
                  <a:pt x="76961" y="67817"/>
                </a:lnTo>
                <a:lnTo>
                  <a:pt x="0" y="163067"/>
                </a:lnTo>
                <a:lnTo>
                  <a:pt x="26670" y="196595"/>
                </a:lnTo>
                <a:lnTo>
                  <a:pt x="107442" y="176783"/>
                </a:lnTo>
                <a:lnTo>
                  <a:pt x="230123" y="88391"/>
                </a:lnTo>
                <a:lnTo>
                  <a:pt x="294894" y="3047"/>
                </a:lnTo>
                <a:lnTo>
                  <a:pt x="274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0155" y="5016881"/>
            <a:ext cx="6835140" cy="798144"/>
          </a:xfrm>
          <a:custGeom>
            <a:avLst/>
            <a:gdLst>
              <a:gd name="connsiteX0" fmla="*/ 23622 w 6835140"/>
              <a:gd name="connsiteY0" fmla="*/ 0 h 798144"/>
              <a:gd name="connsiteX1" fmla="*/ 45719 w 6835140"/>
              <a:gd name="connsiteY1" fmla="*/ 7620 h 798144"/>
              <a:gd name="connsiteX2" fmla="*/ 70104 w 6835140"/>
              <a:gd name="connsiteY2" fmla="*/ 16002 h 798144"/>
              <a:gd name="connsiteX3" fmla="*/ 96774 w 6835140"/>
              <a:gd name="connsiteY3" fmla="*/ 25146 h 798144"/>
              <a:gd name="connsiteX4" fmla="*/ 125730 w 6835140"/>
              <a:gd name="connsiteY4" fmla="*/ 35814 h 798144"/>
              <a:gd name="connsiteX5" fmla="*/ 1192529 w 6835140"/>
              <a:gd name="connsiteY5" fmla="*/ 388620 h 798144"/>
              <a:gd name="connsiteX6" fmla="*/ 1233678 w 6835140"/>
              <a:gd name="connsiteY6" fmla="*/ 395478 h 798144"/>
              <a:gd name="connsiteX7" fmla="*/ 1273301 w 6835140"/>
              <a:gd name="connsiteY7" fmla="*/ 400811 h 798144"/>
              <a:gd name="connsiteX8" fmla="*/ 2372106 w 6835140"/>
              <a:gd name="connsiteY8" fmla="*/ 227076 h 798144"/>
              <a:gd name="connsiteX9" fmla="*/ 2403348 w 6835140"/>
              <a:gd name="connsiteY9" fmla="*/ 224790 h 798144"/>
              <a:gd name="connsiteX10" fmla="*/ 2433828 w 6835140"/>
              <a:gd name="connsiteY10" fmla="*/ 224028 h 798144"/>
              <a:gd name="connsiteX11" fmla="*/ 2462784 w 6835140"/>
              <a:gd name="connsiteY11" fmla="*/ 224790 h 798144"/>
              <a:gd name="connsiteX12" fmla="*/ 2982468 w 6835140"/>
              <a:gd name="connsiteY12" fmla="*/ 593597 h 798144"/>
              <a:gd name="connsiteX13" fmla="*/ 2989326 w 6835140"/>
              <a:gd name="connsiteY13" fmla="*/ 592073 h 798144"/>
              <a:gd name="connsiteX14" fmla="*/ 2996946 w 6835140"/>
              <a:gd name="connsiteY14" fmla="*/ 589788 h 798144"/>
              <a:gd name="connsiteX15" fmla="*/ 3004565 w 6835140"/>
              <a:gd name="connsiteY15" fmla="*/ 588264 h 798144"/>
              <a:gd name="connsiteX16" fmla="*/ 3011424 w 6835140"/>
              <a:gd name="connsiteY16" fmla="*/ 585215 h 798144"/>
              <a:gd name="connsiteX17" fmla="*/ 3019044 w 6835140"/>
              <a:gd name="connsiteY17" fmla="*/ 582167 h 798144"/>
              <a:gd name="connsiteX18" fmla="*/ 3379470 w 6835140"/>
              <a:gd name="connsiteY18" fmla="*/ 318515 h 798144"/>
              <a:gd name="connsiteX19" fmla="*/ 3408426 w 6835140"/>
              <a:gd name="connsiteY19" fmla="*/ 303276 h 798144"/>
              <a:gd name="connsiteX20" fmla="*/ 3982212 w 6835140"/>
              <a:gd name="connsiteY20" fmla="*/ 279653 h 798144"/>
              <a:gd name="connsiteX21" fmla="*/ 4037838 w 6835140"/>
              <a:gd name="connsiteY21" fmla="*/ 293370 h 798144"/>
              <a:gd name="connsiteX22" fmla="*/ 4095750 w 6835140"/>
              <a:gd name="connsiteY22" fmla="*/ 308609 h 798144"/>
              <a:gd name="connsiteX23" fmla="*/ 4154424 w 6835140"/>
              <a:gd name="connsiteY23" fmla="*/ 326135 h 798144"/>
              <a:gd name="connsiteX24" fmla="*/ 4214622 w 6835140"/>
              <a:gd name="connsiteY24" fmla="*/ 344423 h 798144"/>
              <a:gd name="connsiteX25" fmla="*/ 4277106 w 6835140"/>
              <a:gd name="connsiteY25" fmla="*/ 363473 h 798144"/>
              <a:gd name="connsiteX26" fmla="*/ 5058918 w 6835140"/>
              <a:gd name="connsiteY26" fmla="*/ 617982 h 798144"/>
              <a:gd name="connsiteX27" fmla="*/ 5122926 w 6835140"/>
              <a:gd name="connsiteY27" fmla="*/ 636270 h 798144"/>
              <a:gd name="connsiteX28" fmla="*/ 5185410 w 6835140"/>
              <a:gd name="connsiteY28" fmla="*/ 653034 h 798144"/>
              <a:gd name="connsiteX29" fmla="*/ 5718048 w 6835140"/>
              <a:gd name="connsiteY29" fmla="*/ 717041 h 798144"/>
              <a:gd name="connsiteX30" fmla="*/ 5764530 w 6835140"/>
              <a:gd name="connsiteY30" fmla="*/ 710946 h 798144"/>
              <a:gd name="connsiteX31" fmla="*/ 5810250 w 6835140"/>
              <a:gd name="connsiteY31" fmla="*/ 703326 h 798144"/>
              <a:gd name="connsiteX32" fmla="*/ 5855207 w 6835140"/>
              <a:gd name="connsiteY32" fmla="*/ 693420 h 798144"/>
              <a:gd name="connsiteX33" fmla="*/ 6713219 w 6835140"/>
              <a:gd name="connsiteY33" fmla="*/ 265176 h 798144"/>
              <a:gd name="connsiteX34" fmla="*/ 6737604 w 6835140"/>
              <a:gd name="connsiteY34" fmla="*/ 250697 h 798144"/>
              <a:gd name="connsiteX35" fmla="*/ 6761226 w 6835140"/>
              <a:gd name="connsiteY35" fmla="*/ 238505 h 798144"/>
              <a:gd name="connsiteX36" fmla="*/ 6782562 w 6835140"/>
              <a:gd name="connsiteY36" fmla="*/ 227076 h 798144"/>
              <a:gd name="connsiteX37" fmla="*/ 6803136 w 6835140"/>
              <a:gd name="connsiteY37" fmla="*/ 217932 h 798144"/>
              <a:gd name="connsiteX38" fmla="*/ 6835140 w 6835140"/>
              <a:gd name="connsiteY38" fmla="*/ 287273 h 798144"/>
              <a:gd name="connsiteX39" fmla="*/ 6817614 w 6835140"/>
              <a:gd name="connsiteY39" fmla="*/ 294894 h 798144"/>
              <a:gd name="connsiteX40" fmla="*/ 6797802 w 6835140"/>
              <a:gd name="connsiteY40" fmla="*/ 304800 h 798144"/>
              <a:gd name="connsiteX41" fmla="*/ 6775704 w 6835140"/>
              <a:gd name="connsiteY41" fmla="*/ 316991 h 798144"/>
              <a:gd name="connsiteX42" fmla="*/ 6752843 w 6835140"/>
              <a:gd name="connsiteY42" fmla="*/ 330708 h 798144"/>
              <a:gd name="connsiteX43" fmla="*/ 5919216 w 6835140"/>
              <a:gd name="connsiteY43" fmla="*/ 755903 h 798144"/>
              <a:gd name="connsiteX44" fmla="*/ 5871210 w 6835140"/>
              <a:gd name="connsiteY44" fmla="*/ 768096 h 798144"/>
              <a:gd name="connsiteX45" fmla="*/ 5823204 w 6835140"/>
              <a:gd name="connsiteY45" fmla="*/ 778002 h 798144"/>
              <a:gd name="connsiteX46" fmla="*/ 5773674 w 6835140"/>
              <a:gd name="connsiteY46" fmla="*/ 786384 h 798144"/>
              <a:gd name="connsiteX47" fmla="*/ 5289042 w 6835140"/>
              <a:gd name="connsiteY47" fmla="*/ 756665 h 798144"/>
              <a:gd name="connsiteX48" fmla="*/ 5228082 w 6835140"/>
              <a:gd name="connsiteY48" fmla="*/ 742188 h 798144"/>
              <a:gd name="connsiteX49" fmla="*/ 5165598 w 6835140"/>
              <a:gd name="connsiteY49" fmla="*/ 726947 h 798144"/>
              <a:gd name="connsiteX50" fmla="*/ 4315968 w 6835140"/>
              <a:gd name="connsiteY50" fmla="*/ 456438 h 798144"/>
              <a:gd name="connsiteX51" fmla="*/ 4254246 w 6835140"/>
              <a:gd name="connsiteY51" fmla="*/ 435864 h 798144"/>
              <a:gd name="connsiteX52" fmla="*/ 4193286 w 6835140"/>
              <a:gd name="connsiteY52" fmla="*/ 416814 h 798144"/>
              <a:gd name="connsiteX53" fmla="*/ 4133850 w 6835140"/>
              <a:gd name="connsiteY53" fmla="*/ 399288 h 798144"/>
              <a:gd name="connsiteX54" fmla="*/ 4075938 w 6835140"/>
              <a:gd name="connsiteY54" fmla="*/ 382523 h 798144"/>
              <a:gd name="connsiteX55" fmla="*/ 4019550 w 6835140"/>
              <a:gd name="connsiteY55" fmla="*/ 367284 h 798144"/>
              <a:gd name="connsiteX56" fmla="*/ 3469386 w 6835140"/>
              <a:gd name="connsiteY56" fmla="*/ 359664 h 798144"/>
              <a:gd name="connsiteX57" fmla="*/ 3455670 w 6835140"/>
              <a:gd name="connsiteY57" fmla="*/ 365759 h 798144"/>
              <a:gd name="connsiteX58" fmla="*/ 3442715 w 6835140"/>
              <a:gd name="connsiteY58" fmla="*/ 371856 h 798144"/>
              <a:gd name="connsiteX59" fmla="*/ 3057906 w 6835140"/>
              <a:gd name="connsiteY59" fmla="*/ 648462 h 798144"/>
              <a:gd name="connsiteX60" fmla="*/ 3047238 w 6835140"/>
              <a:gd name="connsiteY60" fmla="*/ 653034 h 798144"/>
              <a:gd name="connsiteX61" fmla="*/ 3025902 w 6835140"/>
              <a:gd name="connsiteY61" fmla="*/ 660653 h 798144"/>
              <a:gd name="connsiteX62" fmla="*/ 3014471 w 6835140"/>
              <a:gd name="connsiteY62" fmla="*/ 664464 h 798144"/>
              <a:gd name="connsiteX63" fmla="*/ 3003803 w 6835140"/>
              <a:gd name="connsiteY63" fmla="*/ 666750 h 798144"/>
              <a:gd name="connsiteX64" fmla="*/ 2485644 w 6835140"/>
              <a:gd name="connsiteY64" fmla="*/ 303276 h 798144"/>
              <a:gd name="connsiteX65" fmla="*/ 2461259 w 6835140"/>
              <a:gd name="connsiteY65" fmla="*/ 300990 h 798144"/>
              <a:gd name="connsiteX66" fmla="*/ 2435352 w 6835140"/>
              <a:gd name="connsiteY66" fmla="*/ 300228 h 798144"/>
              <a:gd name="connsiteX67" fmla="*/ 2408682 w 6835140"/>
              <a:gd name="connsiteY67" fmla="*/ 300990 h 798144"/>
              <a:gd name="connsiteX68" fmla="*/ 2379726 w 6835140"/>
              <a:gd name="connsiteY68" fmla="*/ 303276 h 798144"/>
              <a:gd name="connsiteX69" fmla="*/ 1959101 w 6835140"/>
              <a:gd name="connsiteY69" fmla="*/ 393191 h 798144"/>
              <a:gd name="connsiteX70" fmla="*/ 1879092 w 6835140"/>
              <a:gd name="connsiteY70" fmla="*/ 413003 h 798144"/>
              <a:gd name="connsiteX71" fmla="*/ 1798320 w 6835140"/>
              <a:gd name="connsiteY71" fmla="*/ 432053 h 798144"/>
              <a:gd name="connsiteX72" fmla="*/ 1343406 w 6835140"/>
              <a:gd name="connsiteY72" fmla="*/ 483870 h 798144"/>
              <a:gd name="connsiteX73" fmla="*/ 1303020 w 6835140"/>
              <a:gd name="connsiteY73" fmla="*/ 480822 h 798144"/>
              <a:gd name="connsiteX74" fmla="*/ 1262634 w 6835140"/>
              <a:gd name="connsiteY74" fmla="*/ 476250 h 798144"/>
              <a:gd name="connsiteX75" fmla="*/ 1220724 w 6835140"/>
              <a:gd name="connsiteY75" fmla="*/ 470153 h 798144"/>
              <a:gd name="connsiteX76" fmla="*/ 99822 w 6835140"/>
              <a:gd name="connsiteY76" fmla="*/ 107441 h 798144"/>
              <a:gd name="connsiteX77" fmla="*/ 70866 w 6835140"/>
              <a:gd name="connsiteY77" fmla="*/ 97535 h 798144"/>
              <a:gd name="connsiteX78" fmla="*/ 44958 w 6835140"/>
              <a:gd name="connsiteY78" fmla="*/ 87629 h 798144"/>
              <a:gd name="connsiteX79" fmla="*/ 22097 w 6835140"/>
              <a:gd name="connsiteY79" fmla="*/ 80009 h 798144"/>
              <a:gd name="connsiteX80" fmla="*/ 0 w 6835140"/>
              <a:gd name="connsiteY80" fmla="*/ 72390 h 798144"/>
              <a:gd name="connsiteX81" fmla="*/ 23622 w 6835140"/>
              <a:gd name="connsiteY81" fmla="*/ 0 h 798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</a:cxnLst>
            <a:rect l="l" t="t" r="r" b="b"/>
            <a:pathLst>
              <a:path w="6835140" h="798144">
                <a:moveTo>
                  <a:pt x="23622" y="0"/>
                </a:moveTo>
                <a:lnTo>
                  <a:pt x="45719" y="7620"/>
                </a:lnTo>
                <a:lnTo>
                  <a:pt x="70104" y="16002"/>
                </a:lnTo>
                <a:lnTo>
                  <a:pt x="96774" y="25146"/>
                </a:lnTo>
                <a:lnTo>
                  <a:pt x="125730" y="35814"/>
                </a:lnTo>
                <a:cubicBezTo>
                  <a:pt x="475830" y="168275"/>
                  <a:pt x="823887" y="315595"/>
                  <a:pt x="1192529" y="388620"/>
                </a:cubicBezTo>
                <a:lnTo>
                  <a:pt x="1233678" y="395478"/>
                </a:lnTo>
                <a:lnTo>
                  <a:pt x="1273301" y="400811"/>
                </a:lnTo>
                <a:cubicBezTo>
                  <a:pt x="1646593" y="447154"/>
                  <a:pt x="2010664" y="268897"/>
                  <a:pt x="2372106" y="227076"/>
                </a:cubicBezTo>
                <a:lnTo>
                  <a:pt x="2403348" y="224790"/>
                </a:lnTo>
                <a:lnTo>
                  <a:pt x="2433828" y="224028"/>
                </a:lnTo>
                <a:lnTo>
                  <a:pt x="2462784" y="224790"/>
                </a:lnTo>
                <a:cubicBezTo>
                  <a:pt x="2799537" y="239928"/>
                  <a:pt x="2776817" y="625259"/>
                  <a:pt x="2982468" y="593597"/>
                </a:cubicBezTo>
                <a:lnTo>
                  <a:pt x="2989326" y="592073"/>
                </a:lnTo>
                <a:lnTo>
                  <a:pt x="2996946" y="589788"/>
                </a:lnTo>
                <a:lnTo>
                  <a:pt x="3004565" y="588264"/>
                </a:lnTo>
                <a:lnTo>
                  <a:pt x="3011424" y="585215"/>
                </a:lnTo>
                <a:lnTo>
                  <a:pt x="3019044" y="582167"/>
                </a:lnTo>
                <a:cubicBezTo>
                  <a:pt x="3152495" y="514515"/>
                  <a:pt x="3243173" y="383501"/>
                  <a:pt x="3379470" y="318515"/>
                </a:cubicBezTo>
                <a:lnTo>
                  <a:pt x="3408426" y="303276"/>
                </a:lnTo>
                <a:cubicBezTo>
                  <a:pt x="3600793" y="212534"/>
                  <a:pt x="3778034" y="229692"/>
                  <a:pt x="3982212" y="279653"/>
                </a:cubicBezTo>
                <a:lnTo>
                  <a:pt x="4037838" y="293370"/>
                </a:lnTo>
                <a:lnTo>
                  <a:pt x="4095750" y="308609"/>
                </a:lnTo>
                <a:lnTo>
                  <a:pt x="4154424" y="326135"/>
                </a:lnTo>
                <a:lnTo>
                  <a:pt x="4214622" y="344423"/>
                </a:lnTo>
                <a:lnTo>
                  <a:pt x="4277106" y="363473"/>
                </a:lnTo>
                <a:cubicBezTo>
                  <a:pt x="4538193" y="446176"/>
                  <a:pt x="4795837" y="541731"/>
                  <a:pt x="5058918" y="617982"/>
                </a:cubicBezTo>
                <a:lnTo>
                  <a:pt x="5122926" y="636270"/>
                </a:lnTo>
                <a:lnTo>
                  <a:pt x="5185410" y="653034"/>
                </a:lnTo>
                <a:cubicBezTo>
                  <a:pt x="5355907" y="696010"/>
                  <a:pt x="5541403" y="737196"/>
                  <a:pt x="5718048" y="717041"/>
                </a:cubicBezTo>
                <a:lnTo>
                  <a:pt x="5764530" y="710946"/>
                </a:lnTo>
                <a:lnTo>
                  <a:pt x="5810250" y="703326"/>
                </a:lnTo>
                <a:lnTo>
                  <a:pt x="5855207" y="693420"/>
                </a:lnTo>
                <a:cubicBezTo>
                  <a:pt x="6175324" y="617575"/>
                  <a:pt x="6438379" y="434149"/>
                  <a:pt x="6713219" y="265176"/>
                </a:cubicBezTo>
                <a:lnTo>
                  <a:pt x="6737604" y="250697"/>
                </a:lnTo>
                <a:lnTo>
                  <a:pt x="6761226" y="238505"/>
                </a:lnTo>
                <a:lnTo>
                  <a:pt x="6782562" y="227076"/>
                </a:lnTo>
                <a:lnTo>
                  <a:pt x="6803136" y="217932"/>
                </a:lnTo>
                <a:lnTo>
                  <a:pt x="6835140" y="287273"/>
                </a:lnTo>
                <a:lnTo>
                  <a:pt x="6817614" y="294894"/>
                </a:lnTo>
                <a:lnTo>
                  <a:pt x="6797802" y="304800"/>
                </a:lnTo>
                <a:lnTo>
                  <a:pt x="6775704" y="316991"/>
                </a:lnTo>
                <a:lnTo>
                  <a:pt x="6752843" y="330708"/>
                </a:lnTo>
                <a:cubicBezTo>
                  <a:pt x="6482016" y="497128"/>
                  <a:pt x="6231737" y="670077"/>
                  <a:pt x="5919216" y="755903"/>
                </a:cubicBezTo>
                <a:lnTo>
                  <a:pt x="5871210" y="768096"/>
                </a:lnTo>
                <a:lnTo>
                  <a:pt x="5823204" y="778002"/>
                </a:lnTo>
                <a:lnTo>
                  <a:pt x="5773674" y="786384"/>
                </a:lnTo>
                <a:cubicBezTo>
                  <a:pt x="5605196" y="813358"/>
                  <a:pt x="5454243" y="791972"/>
                  <a:pt x="5289042" y="756665"/>
                </a:cubicBezTo>
                <a:lnTo>
                  <a:pt x="5228082" y="742188"/>
                </a:lnTo>
                <a:lnTo>
                  <a:pt x="5165598" y="726947"/>
                </a:lnTo>
                <a:cubicBezTo>
                  <a:pt x="4878032" y="650963"/>
                  <a:pt x="4598797" y="547725"/>
                  <a:pt x="4315968" y="456438"/>
                </a:cubicBezTo>
                <a:lnTo>
                  <a:pt x="4254246" y="435864"/>
                </a:lnTo>
                <a:lnTo>
                  <a:pt x="4193286" y="416814"/>
                </a:lnTo>
                <a:lnTo>
                  <a:pt x="4133850" y="399288"/>
                </a:lnTo>
                <a:lnTo>
                  <a:pt x="4075938" y="382523"/>
                </a:lnTo>
                <a:lnTo>
                  <a:pt x="4019550" y="367284"/>
                </a:lnTo>
                <a:cubicBezTo>
                  <a:pt x="3829291" y="319430"/>
                  <a:pt x="3654704" y="282028"/>
                  <a:pt x="3469386" y="359664"/>
                </a:cubicBezTo>
                <a:lnTo>
                  <a:pt x="3455670" y="365759"/>
                </a:lnTo>
                <a:lnTo>
                  <a:pt x="3442715" y="371856"/>
                </a:lnTo>
                <a:cubicBezTo>
                  <a:pt x="3290976" y="439140"/>
                  <a:pt x="3195167" y="578472"/>
                  <a:pt x="3057906" y="648462"/>
                </a:cubicBezTo>
                <a:lnTo>
                  <a:pt x="3047238" y="653034"/>
                </a:lnTo>
                <a:lnTo>
                  <a:pt x="3025902" y="660653"/>
                </a:lnTo>
                <a:lnTo>
                  <a:pt x="3014471" y="664464"/>
                </a:lnTo>
                <a:lnTo>
                  <a:pt x="3003803" y="666750"/>
                </a:lnTo>
                <a:cubicBezTo>
                  <a:pt x="2722930" y="714679"/>
                  <a:pt x="2745676" y="328523"/>
                  <a:pt x="2485644" y="303276"/>
                </a:cubicBezTo>
                <a:lnTo>
                  <a:pt x="2461259" y="300990"/>
                </a:lnTo>
                <a:lnTo>
                  <a:pt x="2435352" y="300228"/>
                </a:lnTo>
                <a:lnTo>
                  <a:pt x="2408682" y="300990"/>
                </a:lnTo>
                <a:lnTo>
                  <a:pt x="2379726" y="303276"/>
                </a:lnTo>
                <a:cubicBezTo>
                  <a:pt x="2240140" y="315988"/>
                  <a:pt x="2094547" y="360362"/>
                  <a:pt x="1959101" y="393191"/>
                </a:cubicBezTo>
                <a:lnTo>
                  <a:pt x="1879092" y="413003"/>
                </a:lnTo>
                <a:lnTo>
                  <a:pt x="1798320" y="432053"/>
                </a:lnTo>
                <a:cubicBezTo>
                  <a:pt x="1648358" y="465582"/>
                  <a:pt x="1497622" y="490702"/>
                  <a:pt x="1343406" y="483870"/>
                </a:cubicBezTo>
                <a:lnTo>
                  <a:pt x="1303020" y="480822"/>
                </a:lnTo>
                <a:lnTo>
                  <a:pt x="1262634" y="476250"/>
                </a:lnTo>
                <a:lnTo>
                  <a:pt x="1220724" y="470153"/>
                </a:lnTo>
                <a:cubicBezTo>
                  <a:pt x="840371" y="405104"/>
                  <a:pt x="461060" y="244068"/>
                  <a:pt x="99822" y="107441"/>
                </a:cubicBezTo>
                <a:lnTo>
                  <a:pt x="70866" y="97535"/>
                </a:lnTo>
                <a:lnTo>
                  <a:pt x="44958" y="87629"/>
                </a:lnTo>
                <a:lnTo>
                  <a:pt x="22097" y="80009"/>
                </a:lnTo>
                <a:lnTo>
                  <a:pt x="0" y="72390"/>
                </a:lnTo>
                <a:lnTo>
                  <a:pt x="23622" y="0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49407" y="1895637"/>
            <a:ext cx="968502" cy="439003"/>
          </a:xfrm>
          <a:custGeom>
            <a:avLst/>
            <a:gdLst>
              <a:gd name="connsiteX0" fmla="*/ 55625 w 968502"/>
              <a:gd name="connsiteY0" fmla="*/ 34381 h 439003"/>
              <a:gd name="connsiteX1" fmla="*/ 116585 w 968502"/>
              <a:gd name="connsiteY1" fmla="*/ 67909 h 439003"/>
              <a:gd name="connsiteX2" fmla="*/ 146303 w 968502"/>
              <a:gd name="connsiteY2" fmla="*/ 84673 h 439003"/>
              <a:gd name="connsiteX3" fmla="*/ 176021 w 968502"/>
              <a:gd name="connsiteY3" fmla="*/ 100675 h 439003"/>
              <a:gd name="connsiteX4" fmla="*/ 463295 w 968502"/>
              <a:gd name="connsiteY4" fmla="*/ 205069 h 439003"/>
              <a:gd name="connsiteX5" fmla="*/ 473963 w 968502"/>
              <a:gd name="connsiteY5" fmla="*/ 205069 h 439003"/>
              <a:gd name="connsiteX6" fmla="*/ 625601 w 968502"/>
              <a:gd name="connsiteY6" fmla="*/ 55717 h 439003"/>
              <a:gd name="connsiteX7" fmla="*/ 633983 w 968502"/>
              <a:gd name="connsiteY7" fmla="*/ 46573 h 439003"/>
              <a:gd name="connsiteX8" fmla="*/ 652271 w 968502"/>
              <a:gd name="connsiteY8" fmla="*/ 29809 h 439003"/>
              <a:gd name="connsiteX9" fmla="*/ 966215 w 968502"/>
              <a:gd name="connsiteY9" fmla="*/ 385663 h 439003"/>
              <a:gd name="connsiteX10" fmla="*/ 967739 w 968502"/>
              <a:gd name="connsiteY10" fmla="*/ 387949 h 439003"/>
              <a:gd name="connsiteX11" fmla="*/ 968501 w 968502"/>
              <a:gd name="connsiteY11" fmla="*/ 389473 h 439003"/>
              <a:gd name="connsiteX12" fmla="*/ 865632 w 968502"/>
              <a:gd name="connsiteY12" fmla="*/ 439003 h 439003"/>
              <a:gd name="connsiteX13" fmla="*/ 863345 w 968502"/>
              <a:gd name="connsiteY13" fmla="*/ 434431 h 439003"/>
              <a:gd name="connsiteX14" fmla="*/ 861059 w 968502"/>
              <a:gd name="connsiteY14" fmla="*/ 430621 h 439003"/>
              <a:gd name="connsiteX15" fmla="*/ 803147 w 968502"/>
              <a:gd name="connsiteY15" fmla="*/ 272887 h 439003"/>
              <a:gd name="connsiteX16" fmla="*/ 791717 w 968502"/>
              <a:gd name="connsiteY16" fmla="*/ 244693 h 439003"/>
              <a:gd name="connsiteX17" fmla="*/ 780288 w 968502"/>
              <a:gd name="connsiteY17" fmla="*/ 217261 h 439003"/>
              <a:gd name="connsiteX18" fmla="*/ 721613 w 968502"/>
              <a:gd name="connsiteY18" fmla="*/ 114391 h 439003"/>
              <a:gd name="connsiteX19" fmla="*/ 720089 w 968502"/>
              <a:gd name="connsiteY19" fmla="*/ 112867 h 439003"/>
              <a:gd name="connsiteX20" fmla="*/ 723138 w 968502"/>
              <a:gd name="connsiteY20" fmla="*/ 113629 h 439003"/>
              <a:gd name="connsiteX21" fmla="*/ 732282 w 968502"/>
              <a:gd name="connsiteY21" fmla="*/ 113629 h 439003"/>
              <a:gd name="connsiteX22" fmla="*/ 733044 w 968502"/>
              <a:gd name="connsiteY22" fmla="*/ 112867 h 439003"/>
              <a:gd name="connsiteX23" fmla="*/ 734567 w 968502"/>
              <a:gd name="connsiteY23" fmla="*/ 112105 h 439003"/>
              <a:gd name="connsiteX24" fmla="*/ 735329 w 968502"/>
              <a:gd name="connsiteY24" fmla="*/ 111343 h 439003"/>
              <a:gd name="connsiteX25" fmla="*/ 730757 w 968502"/>
              <a:gd name="connsiteY25" fmla="*/ 113629 h 439003"/>
              <a:gd name="connsiteX26" fmla="*/ 498347 w 968502"/>
              <a:gd name="connsiteY26" fmla="*/ 316321 h 439003"/>
              <a:gd name="connsiteX27" fmla="*/ 490727 w 968502"/>
              <a:gd name="connsiteY27" fmla="*/ 317845 h 439003"/>
              <a:gd name="connsiteX28" fmla="*/ 481583 w 968502"/>
              <a:gd name="connsiteY28" fmla="*/ 318607 h 439003"/>
              <a:gd name="connsiteX29" fmla="*/ 91439 w 968502"/>
              <a:gd name="connsiteY29" fmla="*/ 184495 h 439003"/>
              <a:gd name="connsiteX30" fmla="*/ 0 w 968502"/>
              <a:gd name="connsiteY30" fmla="*/ 134203 h 439003"/>
              <a:gd name="connsiteX31" fmla="*/ 55625 w 968502"/>
              <a:gd name="connsiteY31" fmla="*/ 34381 h 439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68502" h="439003">
                <a:moveTo>
                  <a:pt x="55625" y="34381"/>
                </a:moveTo>
                <a:lnTo>
                  <a:pt x="116585" y="67909"/>
                </a:lnTo>
                <a:lnTo>
                  <a:pt x="146303" y="84673"/>
                </a:lnTo>
                <a:lnTo>
                  <a:pt x="176021" y="100675"/>
                </a:lnTo>
                <a:cubicBezTo>
                  <a:pt x="256616" y="141848"/>
                  <a:pt x="369137" y="203278"/>
                  <a:pt x="463295" y="205069"/>
                </a:cubicBezTo>
                <a:lnTo>
                  <a:pt x="473963" y="205069"/>
                </a:lnTo>
                <a:cubicBezTo>
                  <a:pt x="530174" y="193207"/>
                  <a:pt x="585965" y="94198"/>
                  <a:pt x="625601" y="55717"/>
                </a:cubicBezTo>
                <a:lnTo>
                  <a:pt x="633983" y="46573"/>
                </a:lnTo>
                <a:lnTo>
                  <a:pt x="652271" y="29809"/>
                </a:lnTo>
                <a:cubicBezTo>
                  <a:pt x="834047" y="-112278"/>
                  <a:pt x="917384" y="280697"/>
                  <a:pt x="966215" y="385663"/>
                </a:cubicBezTo>
                <a:lnTo>
                  <a:pt x="967739" y="387949"/>
                </a:lnTo>
                <a:lnTo>
                  <a:pt x="968501" y="389473"/>
                </a:lnTo>
                <a:lnTo>
                  <a:pt x="865632" y="439003"/>
                </a:lnTo>
                <a:lnTo>
                  <a:pt x="863345" y="434431"/>
                </a:lnTo>
                <a:lnTo>
                  <a:pt x="861059" y="430621"/>
                </a:lnTo>
                <a:cubicBezTo>
                  <a:pt x="840180" y="378398"/>
                  <a:pt x="822807" y="325490"/>
                  <a:pt x="803147" y="272887"/>
                </a:cubicBezTo>
                <a:lnTo>
                  <a:pt x="791717" y="244693"/>
                </a:lnTo>
                <a:lnTo>
                  <a:pt x="780288" y="217261"/>
                </a:lnTo>
                <a:cubicBezTo>
                  <a:pt x="767295" y="186806"/>
                  <a:pt x="745401" y="137987"/>
                  <a:pt x="721613" y="114391"/>
                </a:cubicBezTo>
                <a:lnTo>
                  <a:pt x="720089" y="112867"/>
                </a:lnTo>
                <a:lnTo>
                  <a:pt x="723138" y="113629"/>
                </a:lnTo>
                <a:lnTo>
                  <a:pt x="732282" y="113629"/>
                </a:lnTo>
                <a:lnTo>
                  <a:pt x="733044" y="112867"/>
                </a:lnTo>
                <a:lnTo>
                  <a:pt x="734567" y="112105"/>
                </a:lnTo>
                <a:lnTo>
                  <a:pt x="735329" y="111343"/>
                </a:lnTo>
                <a:lnTo>
                  <a:pt x="730757" y="113629"/>
                </a:lnTo>
                <a:cubicBezTo>
                  <a:pt x="654634" y="180215"/>
                  <a:pt x="613092" y="290019"/>
                  <a:pt x="498347" y="316321"/>
                </a:cubicBezTo>
                <a:lnTo>
                  <a:pt x="490727" y="317845"/>
                </a:lnTo>
                <a:lnTo>
                  <a:pt x="481583" y="318607"/>
                </a:lnTo>
                <a:cubicBezTo>
                  <a:pt x="355930" y="328157"/>
                  <a:pt x="196634" y="241213"/>
                  <a:pt x="91439" y="184495"/>
                </a:cubicBezTo>
                <a:lnTo>
                  <a:pt x="0" y="134203"/>
                </a:lnTo>
                <a:lnTo>
                  <a:pt x="55625" y="3438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730500"/>
            <a:ext cx="5562600" cy="990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3400" y="4051300"/>
            <a:ext cx="30353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16100" y="2768600"/>
            <a:ext cx="5499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100"/>
              </a:lnSpc>
              <a:tabLst/>
            </a:pPr>
            <a:r>
              <a:rPr lang="en-US" altLang="zh-CN" sz="72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73400" y="3949700"/>
            <a:ext cx="2971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6.</a:t>
            </a:r>
            <a:r>
              <a:rPr lang="en-US" altLang="zh-CN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752600" y="5803900"/>
            <a:ext cx="3052118" cy="473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dirty="0" err="1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计算机学院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2" dirty="0">
                <a:solidFill>
                  <a:srgbClr val="000000"/>
                </a:solidFill>
                <a:latin typeface="Microsoft YaHei" pitchFamily="18" charset="0"/>
                <a:cs typeface="Times New Roman" pitchFamily="18" charset="0"/>
              </a:rPr>
              <a:t>李宏伟</a:t>
            </a:r>
            <a:endParaRPr lang="en-US" altLang="zh-CN" sz="2802" dirty="0">
              <a:solidFill>
                <a:srgbClr val="000000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616200" y="6223000"/>
            <a:ext cx="3868047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u="sng" dirty="0" err="1">
                <a:solidFill>
                  <a:srgbClr val="00B200"/>
                </a:solidFill>
                <a:latin typeface="Comic Sans MS" pitchFamily="18" charset="0"/>
                <a:cs typeface="Comic Sans MS" pitchFamily="18" charset="0"/>
              </a:rPr>
              <a:t>lihongwei@jxnu.edu.cn</a:t>
            </a:r>
            <a:endParaRPr lang="en-US" altLang="zh-CN" sz="2802" b="1" u="sng" dirty="0">
              <a:solidFill>
                <a:srgbClr val="00B200"/>
              </a:solidFill>
              <a:latin typeface="Comic Sans MS" pitchFamily="18" charset="0"/>
              <a:cs typeface="Comic Sans M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273300" y="215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软件产品线开发过程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17500" y="4292600"/>
            <a:ext cx="814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统一的产品线级的开发管理机制（包括范围及可变性管理、配置管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7500" y="4622800"/>
            <a:ext cx="814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理、项目管理等）：将领域范围内各个产品开发项目纳入到统一的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4953000"/>
            <a:ext cx="843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控制中，同时兼顾特定产品的用户需求以及产品线的整体发展目标，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283200"/>
            <a:ext cx="7302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从而保证产品线在支持应用产品开发的同时能够持续的发展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4978400"/>
            <a:ext cx="37973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100/111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44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24800" y="6273800"/>
            <a:ext cx="596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软件产品线开发将一系列相似的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软件项目纳入到统一的开发管理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之中，同时还加入了一个服务于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这些项目开发的领域工程过程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成功的产品线工程要求从组织的总体商业目标出发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对核心资产和产品开发项目进行统一的管理和协调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这种总体协调必须保证应用产品和核心资产之间能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够保持同步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83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软件产品线管理中的特殊问题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突出问题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核心资产开发和应用产品开发之间在价值取向甚至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思维方式都存在很大的差异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但二者又必须在管理、技术和规范等方面协调一致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这种两面性在传统工业中的生产线制造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例如汽车工业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中同样存在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这些工业领域的规范化管理和质量控制相对容易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而软件这种纯逻辑产品的根本特性导致了产品线管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理和协调在技术、文化和管理等方面的困难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103/111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软件产品线组织管理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核心资产开发和应用产品开发一般由不同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的开发团队担当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应用产品项目的角色是核心资产开发的消费者，二者在开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发组织内构成了一种内部供应链关系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两类项目的管理者都必须理解自己在产品线中的位置，以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及如何服务于产品线的总体目标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产品线经理扮演着双重角色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一方面要为单个应用项目的开发提供必要的支持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如核心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资产等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和约束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如开发的过程和技术规范等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同时还要建立产品线的总体开发指南、方针和规程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92100"/>
            <a:ext cx="5168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53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软件产品线的管理任务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管理整个产品线的运作，包括核心资产和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产品开发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建立并且追踪产品线目标的实现；设置新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的策略方向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使整个组织处于就绪状态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与一般软件项目管理的区别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没有预先定义的结束点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侧重于高层监管而不是传统的中层管理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侧重于战略级的管理活动而不是单个项目管理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92100"/>
            <a:ext cx="5219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105/111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51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清晰地定义并描述软件产品线的思想，利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用各种场合持续地宣扬这一思想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明确整个团队、各个小组以及个人在产品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线内的工作目标，这些目标都必须与产品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线的总体目标和策略相一致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建立适当的晋升和激励机制，为遵循产品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线开发规范生产产品、对产品线改进做出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贡献以及提供了高质量可复用资产的个人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进行奖励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92100"/>
            <a:ext cx="5257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51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公开、持续地在团队内部交流产品线开发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的进展，使每个人都能感受到整个产品线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前进的步伐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对于那些抵制产品线开发实践推行，缺乏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所必需的创造力或者其他达不到产品线开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发需要的人，应该坚定地进行裁减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了解产品线开发中所涉及到的技术变更，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尽量通过正式的培训使相关人员获得必要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的学习和了解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92100"/>
            <a:ext cx="52451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089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从更高层管理者那里争取到长期、坚定的产品</a:t>
            </a:r>
          </a:p>
          <a:p>
            <a:pPr>
              <a:lnSpc>
                <a:spcPts val="32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线开发支持，确保产品线正常运作所需要的资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金和其他基础设施和资源支持</a:t>
            </a:r>
          </a:p>
          <a:p>
            <a:pPr>
              <a:lnSpc>
                <a:spcPts val="41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防止产品线开发人员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主要是核心资产开发人员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不必要的精力分散，例如高层领导或关系密切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的客户施压要求他们进行一些针对单个项目的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特殊改进</a:t>
            </a:r>
          </a:p>
          <a:p>
            <a:pPr>
              <a:lnSpc>
                <a:spcPts val="41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利用组织中其他部分或者其他组织的支持和软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件资产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例如与组织中的资产管理、质量保障部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门进行合作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，实现跨组织边界的开发工作集成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108/111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978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软件产品线技术管理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配置管理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数据收集、度量和追踪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构件获取途径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自行开发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购买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挖掘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委托开发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</a:t>
            </a:r>
          </a:p>
          <a:p>
            <a:pPr>
              <a:lnSpc>
                <a:spcPts val="39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过程定义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产品线范围确定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技术规划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技术风险管理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工具支持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899400" y="6273800"/>
            <a:ext cx="6223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81153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软件产品线配置管理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软件配置管理是对软件系统构造或维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护所用到的开发制品的变更进行评估、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协调、审批和实现的一种规范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产品线配置管理是一般系统配置管理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问题的多维版本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核心资产开发构成了一个配置维度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每个应用产品又构成了一种需要进行管理的配置维度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292100"/>
            <a:ext cx="6743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391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80010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软件产品线开发的实践模式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前摄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(proactive)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模式：完全单向的从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领域工程到应用系统工程的产品线开发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犹如传统软件开发中的瀑布模型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要求能够充分预见到当前以及未来的产品线需求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能为前期的产品线基础设施构建投入大量的时间和资源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产品线所针对的业务领域总是处于不断发展之中，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难以完全通过正向开发实现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通过应用产品开发的实践检验所发现的缺陷也将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推动领域核心资产的演化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7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24800" y="6273800"/>
            <a:ext cx="596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软件产品线配置管理的困难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单个系统的每个版本都有一个与之相关的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配置，而产品线开发中每一个产品的每一</a:t>
            </a:r>
          </a:p>
          <a:p>
            <a:pPr>
              <a:lnSpc>
                <a:spcPts val="38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个版本都有一个相关的配置</a:t>
            </a:r>
          </a:p>
          <a:p>
            <a:pPr>
              <a:lnSpc>
                <a:spcPts val="47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单个系统开发中，每个产品及其版本都可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以独立地进行配置管理，而产品线开发中</a:t>
            </a:r>
          </a:p>
          <a:p>
            <a:pPr>
              <a:lnSpc>
                <a:spcPts val="38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整个产品线必须置于统一的配置管理之中</a:t>
            </a:r>
          </a:p>
          <a:p>
            <a:pPr>
              <a:lnSpc>
                <a:spcPts val="47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产品线配置管理必须对核心资产基础的配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置以及产品开发者的使用情况进行管理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292100"/>
            <a:ext cx="5638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50200" y="6273800"/>
            <a:ext cx="558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111/111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559762" cy="6304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两个维度配置管理的协调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在正向的产品线开发中，应用产品在核心资产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的基础上通过配置、扩展和修改得到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此后，核心资产与应用产品还将处于相对独立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的演化过程之中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产品线设计和构件实现的自我改进优化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某些应用产品反馈后而进行的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bug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修正和扩充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应用产品由于直接用户的需求变更而发生演化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二者之间的演化必须在产品线管理的统一控制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和协调下进行反馈和同步，否则整个产品线演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化可能处于混乱状态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7400" y="2971800"/>
            <a:ext cx="72009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2800" y="2908300"/>
            <a:ext cx="711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24800" y="6273800"/>
            <a:ext cx="5969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112/111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92100"/>
            <a:ext cx="7747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55600"/>
            <a:ext cx="79629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如何确定软件产品线的范围：成本、效益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…</a:t>
            </a:r>
          </a:p>
          <a:p>
            <a:pPr>
              <a:lnSpc>
                <a:spcPts val="43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软件产品线中的需求工程：如何对领域内的</a:t>
            </a:r>
          </a:p>
          <a:p>
            <a:pPr>
              <a:lnSpc>
                <a:spcPts val="3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需求可变点进行分析和建模</a:t>
            </a:r>
          </a:p>
          <a:p>
            <a:pPr>
              <a:lnSpc>
                <a:spcPts val="4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如何在若干已存在的领域应用产品基础上实</a:t>
            </a:r>
          </a:p>
          <a:p>
            <a:pPr>
              <a:lnSpc>
                <a:spcPts val="3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现产品线需求或设计模型的抽取和恢复</a:t>
            </a:r>
          </a:p>
          <a:p>
            <a:pPr>
              <a:lnSpc>
                <a:spcPts val="4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软件可变性设计及实现中的可变点粒度问题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大粒度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类级、方法级可变性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：易于实现和管理，难以灵活支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持局部的可变点</a:t>
            </a:r>
          </a:p>
          <a:p>
            <a:pPr>
              <a:lnSpc>
                <a:spcPts val="31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细粒度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语句级、代码片段级可变性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：灵活、可支持大部分可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变点实现，但较为分散不利于统一管理和配置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92100"/>
            <a:ext cx="7797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698500" y="203200"/>
            <a:ext cx="7721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155700"/>
            <a:ext cx="73914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如何以恰当的可变性实现技术和定制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方法支持简单、高效应用产品定制和扩展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2159000"/>
            <a:ext cx="7061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可变性实现技术：条件编译、设计模式、参数化、泛型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XVCL)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、反射、组装配置、面向方面的编程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(AOP)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、面向特征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的编程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(FOP)…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3111500"/>
            <a:ext cx="7200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需求驱动的定制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配置：功能驱动、质量驱动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质量预测、推理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492500"/>
            <a:ext cx="7581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如何在产品线演化过程中保持领域核心资产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987800"/>
            <a:ext cx="75819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和应用产品两个层次上的一致性和协调性</a:t>
            </a:r>
          </a:p>
          <a:p>
            <a:pPr>
              <a:lnSpc>
                <a:spcPts val="44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如何以增量的测试策略实现产品线领域核心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4965700"/>
            <a:ext cx="4953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资产与应用产品级的测试复用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27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1295400"/>
            <a:ext cx="1016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2800" y="419100"/>
            <a:ext cx="7421904" cy="6265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相关主要国际期刊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S/W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Methodology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Annals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Maintenance: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Practice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Empirical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Automated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Science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Computer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Knowledge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Quality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42900"/>
            <a:ext cx="74041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相关主要国际会议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软件工程综合性会议：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ESEC/FSE,</a:t>
            </a:r>
          </a:p>
          <a:p>
            <a:pPr>
              <a:lnSpc>
                <a:spcPts val="33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ECOOP,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APSEC,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CAiSE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软件复用及软件构件：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ICSR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GPCE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软件产品线及软件体系结构：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WICSA,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SPLC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软件维护与再工程：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ICSM,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WCRE,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CSMR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面向方面的软件开发：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AOSD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93800" y="292100"/>
            <a:ext cx="6781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80010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软件产品线开发的实践模式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反应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(reactive)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模式和抽取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(extractive)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借鉴了螺旋模型以及极限编程中的一些思想，提倡增量、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迭代的产品线开发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软件产品线方法的引入甚至是以若干应用产品开发为先导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首先实现一系列满足特定用户需求的产品变体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然后在此基础上不断积累、沉淀领域核心资产，逐渐形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成软件产品线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较低的先期投资和风险，能够更好适应领域的发展和变化，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因此更加具有现实意义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1790700"/>
            <a:ext cx="5727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13/111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343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产品线范围确定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(scoping)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是软件产品线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开发的首要任务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领域范围与产品线投资和收益两个方面都密切相关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投资：范围越广对产品线基础设施的投资越大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收益：范围过窄收益面过窄，难以发挥范围效益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因此在很大程度上也决定了产品线的经济效益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产品线可变性直接为产品线开发中的范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围效益提供支撑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15/111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44500" y="266700"/>
            <a:ext cx="77978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3208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产品线开发成本变化曲线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1320800" algn="l"/>
              </a:tabLst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一般认为平衡点会出现在第</a:t>
            </a:r>
            <a:r>
              <a:rPr lang="en-US" altLang="zh-CN" sz="2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个产品附近，即生产出大</a:t>
            </a:r>
          </a:p>
          <a:p>
            <a:pPr>
              <a:lnSpc>
                <a:spcPts val="3100"/>
              </a:lnSpc>
              <a:tabLst>
                <a:tab pos="1320800" algn="l"/>
              </a:tabLst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约</a:t>
            </a:r>
            <a:r>
              <a:rPr lang="en-US" altLang="zh-CN" sz="2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个应用产品后可以收回产品线基础设施的投资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16/111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57300" y="215900"/>
            <a:ext cx="660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产品线开发上市时间变化曲线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695700"/>
            <a:ext cx="254000" cy="711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19300" y="25400"/>
            <a:ext cx="7061200" cy="6413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17/111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469900" y="304800"/>
            <a:ext cx="73533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增量的产品线开发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sz="36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增量式的产品线开发更具有现实性</a:t>
            </a:r>
          </a:p>
          <a:p>
            <a:pPr>
              <a:lnSpc>
                <a:spcPts val="37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所需要的初期投资相对较小</a:t>
            </a:r>
          </a:p>
          <a:p>
            <a:pPr>
              <a:lnSpc>
                <a:spcPts val="37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产品线基础设施适应应用产品开发需要的可能</a:t>
            </a:r>
          </a:p>
          <a:p>
            <a:pPr>
              <a:lnSpc>
                <a:spcPts val="31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性更高，因此开发风险也较低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8900" y="50800"/>
            <a:ext cx="6451600" cy="1168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18/111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39700"/>
            <a:ext cx="7607300" cy="579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瑞典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CelsiusTech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公司的实例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	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海军舰船指挥和控制系统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sz="31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1985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年，该公司同时接到两份合同</a:t>
            </a:r>
            <a:r>
              <a:rPr lang="en-US" altLang="zh-CN" sz="31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瑞典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海军和丹麦海军的护卫舰指挥和控制系统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sz="31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采用产品线方法后获得了巨大成功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将硬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软件费用比从过去的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35:65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变成了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80:20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构架组、构件组和集成组的分离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构架组负责产品线系统构架的定义和演化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构件组负责根据产品线系统构架，生产和管理可复用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集成组则根据具体客户的需求，利用产品线系统构架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和可复用构件进行具体的系统集成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92100"/>
            <a:ext cx="7975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80518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CelsiusTech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的软件产品线开发收益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sz="34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采用产品线方法开发海军舰船系统后，</a:t>
            </a:r>
          </a:p>
          <a:p>
            <a:pPr>
              <a:lnSpc>
                <a:spcPts val="40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获得了如下收益：</a:t>
            </a:r>
          </a:p>
          <a:p>
            <a:pPr>
              <a:lnSpc>
                <a:spcPts val="3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软件系统的开发成本减少一半左右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开发效率大大提高，不到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人从事着原来需要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200</a:t>
            </a:r>
          </a:p>
          <a:p>
            <a:pPr>
              <a:lnSpc>
                <a:spcPts val="2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多人承担的工作</a:t>
            </a:r>
          </a:p>
          <a:p>
            <a:pPr>
              <a:lnSpc>
                <a:spcPts val="38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交付时间从几年缩短到几个月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软件复用率达到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70%~90%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以上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更高的产品质量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更高的客户满意度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3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范围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(scope)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：做什么不做什么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软件产品线范围主要是指纳入到产品线规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划之中的应用产品的范围，即领域的边界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识别并确定属于当前产品线的产品：如网上购物产品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线包括网上书店但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不包括</a:t>
            </a:r>
            <a:r>
              <a:rPr lang="en-US" altLang="zh-CN" sz="22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B2B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模式及药品等特许商品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定义这些产品的共性特征：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B2C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模式且是一般商品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对产品线可变性的范围进行界定：支付方式覆盖货到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付款或在线支付、可以包含或不包含配送、销售采用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会员制或一般模式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为产品线开发提供决策依据，例如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确定产品线需求模型中的可变性能力时可以不考虑产品线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范围之外的应用需求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但必须支持所有纳入到产品线范围之中的产品需求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软件产品线范围的精确定义是比较困难的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范围陈述很难用文字和图形等手段精确描述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产品线开发团队对于相关业务领域的认识也是逐渐深入的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产品线范围定义几乎总是开始于一个宽泛、概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括性的描述，然后随着领域知识的不断丰富和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领域分析的逐渐深入而不断得到精化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产品线的范围定义的原则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市场考虑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产品线范围定义是否能够覆盖规划中的潜在用户群的实际需求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是否与组织的业务发展策略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全面出击还是稳步推进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相一致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能否为未来提供足够的发展空间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积累是否足够：业务知识、开发技术、市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场基础等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投入保证：长期、稳定的资金和人员等方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面的投入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可实现性：差异性是否能够用某种可变性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机制实现适当的抽象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4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23/111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产品线范围内各个应用产品之间共性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之外的差异性就体现为可变性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可变性是软件产品线适应不同应用产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品开发需要的基础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可变性与共性密切相关，例如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网上购物产品线中的应用系统都需要提供支付服务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但不同应用系统的支付方式可以不同，允许从虚拟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货币支付和信用卡支付中进行选择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343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典型的软件产品线可变性类型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可选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(optional)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：任何应用产品都可以包括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称为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绑定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或者不包括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称为移除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目标元素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多选一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(alternative)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：可变元素存在多个可互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相替换的子元素，任何一个应用产品都必须从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中选取一个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“或”关系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(or)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：可变元素同样存在多个可选的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子元素，任何一个应用产品都可以从中选取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到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多个子元素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这类元素的选取基数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即必须选取的子元素个数范围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会在可变性模型中加以明确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54200" y="3492500"/>
            <a:ext cx="110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082800" y="3759200"/>
            <a:ext cx="64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Query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25/111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11300" y="254000"/>
            <a:ext cx="6096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224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网上购物产品线特征模型图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41800" y="2362200"/>
            <a:ext cx="1066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30500" y="2743200"/>
            <a:ext cx="1498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81300" y="3009900"/>
            <a:ext cx="138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76800" y="3124200"/>
            <a:ext cx="939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22700" y="3721100"/>
            <a:ext cx="4876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176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  <a:p>
            <a:pPr>
              <a:lnSpc>
                <a:spcPts val="1800"/>
              </a:lnSpc>
              <a:tabLst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43500" y="4216400"/>
            <a:ext cx="3263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2451100"/>
            <a:ext cx="876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2438400"/>
            <a:ext cx="1676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ProductBrowse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81200" y="4241800"/>
            <a:ext cx="265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49300" algn="l"/>
                <a:tab pos="1435100" algn="l"/>
              </a:tabLst>
            </a:pPr>
            <a:r>
              <a:rPr lang="en-US" altLang="zh-CN" dirty="0"/>
              <a:t>	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ItemUpdate</a:t>
            </a:r>
          </a:p>
          <a:p>
            <a:pPr>
              <a:lnSpc>
                <a:spcPts val="1900"/>
              </a:lnSpc>
              <a:tabLst>
                <a:tab pos="7493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ItemDelete</a:t>
            </a:r>
          </a:p>
          <a:p>
            <a:pPr>
              <a:lnSpc>
                <a:spcPts val="1400"/>
              </a:lnSpc>
              <a:tabLst>
                <a:tab pos="749300" algn="l"/>
                <a:tab pos="14351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ItemAdd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2100" y="3429000"/>
            <a:ext cx="19177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8128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  <a:p>
            <a:pPr>
              <a:lnSpc>
                <a:spcPts val="2100"/>
              </a:lnSpc>
              <a:tabLst>
                <a:tab pos="635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>
              <a:lnSpc>
                <a:spcPts val="2100"/>
              </a:lnSpc>
              <a:tabLst>
                <a:tab pos="63500" algn="l"/>
                <a:tab pos="812800" algn="l"/>
              </a:tabLst>
            </a:pPr>
            <a:r>
              <a:rPr lang="en-US" altLang="zh-CN" dirty="0"/>
              <a:t>	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09700" y="4241800"/>
            <a:ext cx="482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803400" y="2755900"/>
            <a:ext cx="342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4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42100" y="2794000"/>
            <a:ext cx="901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00800" y="3073400"/>
            <a:ext cx="138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581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不同软件开发制品中的可变性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可变性贯穿软件产品线开发生命周期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的各个阶段，涉及各种软件开发制品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包括需求、体系结构、构件、代码、测试用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例、用户文档等，例如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产品线需求模型：特征模型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产品线设计模型：参考体系结构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产品线构件实现：可变性往往与相应的编程语言和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实现机制相关，例如参数化、继承、接口、反射等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可变性之间可能存在相互依赖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27/111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65300" y="215900"/>
            <a:ext cx="558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网上购物产品线体系结构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051443" y="982853"/>
            <a:ext cx="12954" cy="5255514"/>
          </a:xfrm>
          <a:custGeom>
            <a:avLst/>
            <a:gdLst>
              <a:gd name="connsiteX0" fmla="*/ 6477 w 12954"/>
              <a:gd name="connsiteY0" fmla="*/ 0 h 5255514"/>
              <a:gd name="connsiteX1" fmla="*/ 6477 w 12954"/>
              <a:gd name="connsiteY1" fmla="*/ 5255514 h 5255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255514">
                <a:moveTo>
                  <a:pt x="6477" y="0"/>
                </a:moveTo>
                <a:lnTo>
                  <a:pt x="6477" y="52555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56844" y="982853"/>
            <a:ext cx="12954" cy="5255514"/>
          </a:xfrm>
          <a:custGeom>
            <a:avLst/>
            <a:gdLst>
              <a:gd name="connsiteX0" fmla="*/ 6477 w 12954"/>
              <a:gd name="connsiteY0" fmla="*/ 0 h 5255514"/>
              <a:gd name="connsiteX1" fmla="*/ 6477 w 12954"/>
              <a:gd name="connsiteY1" fmla="*/ 5255514 h 5255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255514">
                <a:moveTo>
                  <a:pt x="6477" y="0"/>
                </a:moveTo>
                <a:lnTo>
                  <a:pt x="6477" y="52555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051443" y="982853"/>
            <a:ext cx="5118354" cy="12954"/>
          </a:xfrm>
          <a:custGeom>
            <a:avLst/>
            <a:gdLst>
              <a:gd name="connsiteX0" fmla="*/ 0 w 5118354"/>
              <a:gd name="connsiteY0" fmla="*/ 6477 h 12954"/>
              <a:gd name="connsiteX1" fmla="*/ 5118354 w 51183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354" h="12954">
                <a:moveTo>
                  <a:pt x="0" y="6477"/>
                </a:moveTo>
                <a:lnTo>
                  <a:pt x="51183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051443" y="6225413"/>
            <a:ext cx="5118354" cy="12953"/>
          </a:xfrm>
          <a:custGeom>
            <a:avLst/>
            <a:gdLst>
              <a:gd name="connsiteX0" fmla="*/ 0 w 5118354"/>
              <a:gd name="connsiteY0" fmla="*/ 6477 h 12953"/>
              <a:gd name="connsiteX1" fmla="*/ 5118354 w 5118354"/>
              <a:gd name="connsiteY1" fmla="*/ 6477 h 12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354" h="12953">
                <a:moveTo>
                  <a:pt x="0" y="6477"/>
                </a:moveTo>
                <a:lnTo>
                  <a:pt x="51183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28/111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257300" y="419100"/>
            <a:ext cx="6689332" cy="6358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带条件编译的代码可变性实现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PAY_BY_CREDITCARD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payByCreditCard(order);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PAY_BY_VIRTUALCUR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payByVirtualCur(order);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TRANS_INFORM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4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0" y="292100"/>
            <a:ext cx="5638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977900"/>
            <a:ext cx="6350000" cy="355600"/>
          </a:xfrm>
          <a:prstGeom prst="rect">
            <a:avLst/>
          </a:prstGeom>
          <a:noFill/>
        </p:spPr>
      </p:pic>
      <p:graphicFrame>
        <p:nvGraphicFramePr>
          <p:cNvPr id="42" name="表格 4"/>
          <p:cNvGraphicFramePr>
            <a:graphicFrameLocks noGrp="1"/>
          </p:cNvGraphicFramePr>
          <p:nvPr/>
        </p:nvGraphicFramePr>
        <p:xfrm>
          <a:off x="1905520" y="989330"/>
          <a:ext cx="6324600" cy="527335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步骤编号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步骤描述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在搜索框中输入关键字，点击“搜索”按钮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浏览返回的搜索结果，从中选取一件商品加入到购物车中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点击“结帐”按钮进入结帐页面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需要配送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填写配送信息，包括地址、联系电话、配送时间等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浏览支付确认信息，确认无误后点击“支付”按钮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6.1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信用卡支付方式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进入到银行支付平台，确认商户信息和金额无误后，输入信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用卡卡号和验证信息并点击“支付”按钮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6.2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虚拟货币支付方式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进入到虚拟货币支付页面，确认当前虚拟货币余额及本次支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付金额，如果余额足够则点击“支付”按钮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系统返回支付结果信息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预期结果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数据库中增加一笔新的订单和购物交易信息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相关商品的库存信息进行了正确的更新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虚拟货币支付方式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正确地扣减了虚拟账户余额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需要配送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产生相应的配送单，配送信息与用户输入一致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5.[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交易通知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rgbClr val="000000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用户收到了关于本次交易的短信通知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29/111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765300" y="215900"/>
            <a:ext cx="558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网上购物产品线测试用例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1155700"/>
            <a:ext cx="62103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可变点与变体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可变点：现实世界中的可变性在各种软件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开发制品中的具体体现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如网上购物产品线：配送、交易通知和商品浏览方式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变体是软件开发制品中各个可变点上各种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特定的可变性实例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多选一和“或”类型的可变点具有若干预定义变体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如支付方式的变体包括虚拟货币支付和信用卡支付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可选元素的变体就是绑定和移除两种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如配送的变体包括提供配送以及不提供配送两种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不提供任何变体的可变点：特定应用相关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0" y="292100"/>
            <a:ext cx="6159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72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时间和空间维度上的可变性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空间维度上的可变性：同一个软件制品在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同一时刻所存在的多种不同的形态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时间维度上的可变性：不同时期存在的同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一开发制品的多个版本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对于软件产品线而言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空间维度上的可变性：现实的产品线可变点和变体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时间维度上的可变性包含着对未来可能出现的变化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的一种预期：用预定义的可变点来容纳未来的变化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例如，即使当前没有可变性，但出于对未来的预期而将支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付方式识别为可变点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62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外部和内部可变性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软件产品线中可能存在数量众多的可变点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相互之间可能存在着复杂的关联关系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可变性存在于各种软件制品之中，存在着很强的关联性，</a:t>
            </a:r>
          </a:p>
          <a:p>
            <a:pPr>
              <a:lnSpc>
                <a:spcPts val="2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其中许多制品属于软件开发的内部过程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外部可变性就是用户可见的可变性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与客户比较敏感的功能、性能、价格等密切相关的可变性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这些选择会对系统性能和价格产生重要影响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内部可变性则是对用户隐藏的可变性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可以根据用户对外部可变性的选择来决定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或者与开发人员针对目标产品的技术判断相关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275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35200" y="2565400"/>
            <a:ext cx="4889500" cy="33782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07100" y="5969000"/>
            <a:ext cx="1168400" cy="30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33/111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527300" y="215900"/>
            <a:ext cx="406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可变点的绑定时间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17500" y="1003300"/>
            <a:ext cx="796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可变点绑定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(binding)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：对产品线体系结构和构件实现中所包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7500" y="1460500"/>
            <a:ext cx="796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含的可变点进行定制决策，决定哪些变体需要包含进来，哪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17500" y="1816100"/>
            <a:ext cx="78740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些变体可以被移除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绑定时间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(binding-time)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：进行可变点定制决策的时间阶段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46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94600" cy="552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三种典型的可变性绑定时间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编译时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通过预处理以及编译后产生不同的软件发布包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这类可变点的具体决策往往对应于不同的应用产品，而且在发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布之后不会在发生变化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引导时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在系统运行开始时的引导阶段确定的可变点，相应的定制决策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会在此后的运行中保持稳定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往往与系统的运行环境或者用户的设置相关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运行时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在系统运行期间通过交互式的方式确定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或者通过某种自动判断机制决定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9300" y="292100"/>
            <a:ext cx="2616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835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产品线可变性的复杂性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跨越软件开发生命周期，涉及各种软件开发制品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各种可变性之间存在着复杂的约束关系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可变性模型系统地组织各种可变性以及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相互之间的关系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可变性模型应该系统地回答以下问题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什么是可变的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为什么可变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可变性原理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如何变化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相关变体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为谁服务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可变点的服务对象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292100"/>
            <a:ext cx="5156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80010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可变性原理和服务对象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可变性原理描述可变性产生的原因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对于外部可变性而言，原因往往是不同的涉众要求、法律、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标准或者产品管理策略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内部可变性则往往是对外部可变性或其它内部可变性的实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现，或者纯粹是一个技术可变性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可变点的服务对象与外部和内部可变性以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及相关的软件制品类型有关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外部可变性往往是提供给客户选择的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体系结构及测试用例中的可变性则分别是为架构师和测试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工程师服务的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292100"/>
            <a:ext cx="3619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819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可变性原理示例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可选特征“配送”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变体是“包含配送”和“不包含配送”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面向客户的业务目标，因此是为客户的定制决策服务的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可变性原理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：由于客户的购物网站销售商品类型的不同而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产生的可变性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两种变体的原理描述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实物商品一般需要包含配送环节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手机充值卡和电子文档一类的数据信息商品则不需要配送，可以</a:t>
            </a:r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直接获取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可变性原理描述对于客户交流以及辅助客户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进行定制决策都有十分重要的意义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9300" y="292100"/>
            <a:ext cx="5156200" cy="584200"/>
          </a:xfrm>
          <a:prstGeom prst="rect">
            <a:avLst/>
          </a:prstGeom>
          <a:noFill/>
        </p:spPr>
      </p:pic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2311400"/>
            <a:ext cx="7632700" cy="4483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38/111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93700" y="266700"/>
            <a:ext cx="78486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可变性模型及追踪关系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将特征模型作为产品线的可变性模型并且以特征模</a:t>
            </a:r>
          </a:p>
          <a:p>
            <a:pPr>
              <a:lnSpc>
                <a:spcPts val="30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型为起点，建立与后续的体系结构、构件、测试用</a:t>
            </a:r>
          </a:p>
          <a:p>
            <a:pPr>
              <a:lnSpc>
                <a:spcPts val="28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例等其它开发制品之间的可变性追踪关系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292100"/>
            <a:ext cx="363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470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可变性约束关系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基本的依赖关系包括隐含关系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(requires)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和排他关系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(excludes)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两种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需要关系意味着一个变体的绑定依赖于另一个变体的绑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requires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→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排他关系则意味着两个变体不能同时在一个应用产品中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多选一关系的定义：如果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Vn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是可变点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的一组变体，那么：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→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Vn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Vi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excludes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Vj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(i,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j=1,2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,n,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i≠j)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835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基于复用的软件开发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软件复用：应用系统的开发不再采用一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切“从零开始”的模式，而是以已有的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工作为基础，充分利用过去应用系统开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发中积累的知识和经验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在完全通用的软件开发环境下考虑软件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复用将会遇到一系列的问题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应用之间差异性过强，通用性不足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不一致的可变性假设、交互规范等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4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835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可变性模型的意义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决策方面：强制要求工程师对各个可变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点或变体的原理进行记录，从而为可变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性定制服务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交流方面：改进与各相关方面的交流和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沟通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可追踪性：改进各种软件制品中可变性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之间的可追踪性，使得可变性模型成为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浏览所有软件开发制品的起点和入口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2438400"/>
            <a:ext cx="5727700" cy="57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41/111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12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835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产品线核心资产的开发阶段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领域需求工程：领域级的需求工程活动，得到的产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物是领域模型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领域设计：设计产品线体系结构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参考体系结构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向产品线范围内各个应用产品开发的通用体系结构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领域实现：在参考体系结构的指导下，对各种可复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用的核心资产进行详细设计、实现和测试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共性和可变性分析、设计和实现是贯穿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领域工程的一条主线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292100"/>
            <a:ext cx="3695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43/111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6454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需求获取：覆盖可预见的产品线生命周期</a:t>
            </a:r>
          </a:p>
          <a:p>
            <a:pPr>
              <a:lnSpc>
                <a:spcPts val="37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内的所有应用产品，涉及的涉众群体比单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个系统大得多</a:t>
            </a:r>
          </a:p>
          <a:p>
            <a:pPr>
              <a:lnSpc>
                <a:spcPts val="4700"/>
              </a:lnSpc>
              <a:tabLst>
                <a:tab pos="3429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需求分析：需要找到各个应用产品需求中</a:t>
            </a:r>
          </a:p>
          <a:p>
            <a:pPr>
              <a:lnSpc>
                <a:spcPts val="37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的共性，同时识别出变化性，还可能包括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一个严格的反馈机制来向用户说明如果在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某些地方能够更多地使用通用需求而减少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特定需求的话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292100"/>
            <a:ext cx="3733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946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规约：描述了产品线范围内的共性需求以及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所预见到的各个应用产品特定需求，常常会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包括一些“符号化”的占位符，它们将在特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定应用产品需求中进行填充、扩展或者实例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产品线需求确认涉及更广的评审者范围，而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且将会分阶段进行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产品线级的需求将会面向整个领域进行确认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当特定应用产品出现或进行更新时，产品客户和开发者等评审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者将对属于特定产品的需求部分进行确认，同时也对产品线级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的需求进行确认，以确保它们对于当前产品同样有意义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45/111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领域需求工程的特定活动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需求管理：需要在核心资产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产品线的统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一和协调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和应用产品开发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应用产品满足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客户需要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之间进行协调和平衡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领域需求工程的特定活动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共性分析：目标是识别出那些在所有应用产品中都存在的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公共需求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可变性分析：目标是识别出那些在不同应用产品中存在差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异的需求，并确定其中的差异所在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可变性建模：目标是将可变点、变体以及它们之间的相互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关系进行清晰的建模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4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835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共性和可变性分析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识别可变点：将不同应用产品之间的差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异性归纳为抽象、易理解的可变点描述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识别变体：除了考虑当前已经存在的若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干应用产品之外，还应该考虑未来可能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出现的应用产品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分析可变点和变体之间的关系：识别可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变点和变体之间存在的依赖关系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92100"/>
            <a:ext cx="5156200" cy="5842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1117600"/>
            <a:ext cx="736600" cy="49276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0" y="1117600"/>
            <a:ext cx="4470400" cy="4927600"/>
          </a:xfrm>
          <a:prstGeom prst="rect">
            <a:avLst/>
          </a:prstGeom>
          <a:noFill/>
        </p:spPr>
      </p:pic>
      <p:graphicFrame>
        <p:nvGraphicFramePr>
          <p:cNvPr id="41" name="表格 4"/>
          <p:cNvGraphicFramePr>
            <a:graphicFrameLocks noGrp="1"/>
          </p:cNvGraphicFramePr>
          <p:nvPr/>
        </p:nvGraphicFramePr>
        <p:xfrm>
          <a:off x="381520" y="1197356"/>
          <a:ext cx="7924798" cy="4911414"/>
        </p:xfrm>
        <a:graphic>
          <a:graphicData uri="http://schemas.openxmlformats.org/drawingml/2006/table">
            <a:tbl>
              <a:tblPr/>
              <a:tblGrid>
                <a:gridCol w="608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1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0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需求项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可变性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产品1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产品2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产品3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产品4 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按类别浏览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按日期浏览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5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1.3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产品查询浏览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购物车管理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559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商品项增加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商品项删除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2.3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商品项修改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支付方式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信用卡支付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虚拟货币支付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交易通知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配送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账户管理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1689100" y="5981700"/>
            <a:ext cx="4986943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</a:tabLst>
            </a:pPr>
            <a:r>
              <a:rPr lang="en-US" altLang="zh-CN" sz="16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可变性分析结论（C代表共性需求，V代表可变性需求）</a:t>
            </a:r>
          </a:p>
          <a:p>
            <a:pPr>
              <a:lnSpc>
                <a:spcPts val="1900"/>
              </a:lnSpc>
              <a:tabLst>
                <a:tab pos="6223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019300" y="228600"/>
            <a:ext cx="6324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955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应用系统需求矩阵示例</a:t>
            </a:r>
          </a:p>
          <a:p>
            <a:pPr>
              <a:lnSpc>
                <a:spcPts val="1700"/>
              </a:lnSpc>
              <a:tabLst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需求项的出现情况（O表示出现，X表示不出现）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48/111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65300" y="304800"/>
            <a:ext cx="55880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基于特征的领域分析方法</a:t>
            </a:r>
          </a:p>
          <a:p>
            <a:pPr>
              <a:lnSpc>
                <a:spcPts val="47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FODA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的领域分析活动：</a:t>
            </a:r>
          </a:p>
          <a:p>
            <a:pPr>
              <a:lnSpc>
                <a:spcPts val="32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计划、特征分析和验证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81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46400" y="51181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98800" y="5295900"/>
            <a:ext cx="431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Query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49/111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21200" y="4368800"/>
            <a:ext cx="698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17900" y="4622800"/>
            <a:ext cx="9906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556000" y="4800600"/>
            <a:ext cx="914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27600" y="4876800"/>
            <a:ext cx="622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41800" y="5270500"/>
            <a:ext cx="320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366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  <a:p>
            <a:pPr>
              <a:lnSpc>
                <a:spcPts val="12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18100" y="5588000"/>
            <a:ext cx="2146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994400" y="4432300"/>
            <a:ext cx="571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4419600"/>
            <a:ext cx="1104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ProductBrowse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35300" y="5613400"/>
            <a:ext cx="1752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82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ItemUpdate</a:t>
            </a:r>
          </a:p>
          <a:p>
            <a:pPr>
              <a:lnSpc>
                <a:spcPts val="1200"/>
              </a:lnSpc>
              <a:tabLst>
                <a:tab pos="4826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ItemDelete</a:t>
            </a:r>
          </a:p>
          <a:p>
            <a:pPr>
              <a:lnSpc>
                <a:spcPts val="900"/>
              </a:lnSpc>
              <a:tabLst>
                <a:tab pos="482600" algn="l"/>
                <a:tab pos="9398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ItemAdd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17700" y="5080000"/>
            <a:ext cx="1257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  <a:tab pos="5334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  <a:p>
            <a:pPr>
              <a:lnSpc>
                <a:spcPts val="1400"/>
              </a:lnSpc>
              <a:tabLst>
                <a:tab pos="508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>
              <a:lnSpc>
                <a:spcPts val="1400"/>
              </a:lnSpc>
              <a:tabLst>
                <a:tab pos="508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54300" y="5613400"/>
            <a:ext cx="317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08300" y="4622800"/>
            <a:ext cx="228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8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096000" y="4660900"/>
            <a:ext cx="596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943600" y="4838700"/>
            <a:ext cx="914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69900" y="330200"/>
            <a:ext cx="8064500" cy="386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领域需求规约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特征建模方法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基于特征模型的领域需求建模方法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特征模型：一系列特征按照精化关系组成层次结构，精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化关系包括分解和特化两种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基于刻面的特征局部可变性描述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7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835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另一种思考：面向特定领域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特定领域的软件复用活动相对容易取得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成功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在特定领域范围内，以一种系统、全面的方式规划整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个领域内基于复用的产品开发路线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实现领域内基于复用的应用产品快速定制式开发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这是由领域的内聚性和稳定性决定的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属于同一领域的应用系统在业务需求、体系结构以及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具体实现等方面都具有较大的共性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某一具体业务领域，特别是一些发展比较成熟的领域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往往比较稳定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9900" y="266700"/>
            <a:ext cx="76454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领域需求规约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基于用况的方法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在用况和场景两个层面上进行可变性建模</a:t>
            </a:r>
          </a:p>
          <a:p>
            <a:pPr>
              <a:lnSpc>
                <a:spcPts val="3800"/>
              </a:lnSpc>
              <a:tabLst>
                <a:tab pos="53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通过与特征模型的可变性追踪关系表明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51/111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749300" y="215900"/>
            <a:ext cx="7620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基于顺序图的用况场景可变性建模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31100" cy="525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191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基于文本的领域需求规约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191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网上购物顾客在确认订单后，对订单进行在线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支付。支付时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可以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使用网站虚拟货币（此时需要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系统同时提供“账户管理”功能），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也可以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信用卡进行网上支付。交易成功后，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如果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该网上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购物系统要求提供交易通知，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那么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系统自动通过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Email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或者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手机短信的方式向顾客发送交易结果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通知。交易结果通知中包含交易基本信息（订单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号、金额、状态等），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如果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该系统要求提供详细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信息，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那么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交易信息中还应该包括所购买的各项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商品的编号、名称、数量、规格和单价。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1872373" y="3914267"/>
            <a:ext cx="1179576" cy="1343406"/>
          </a:xfrm>
          <a:custGeom>
            <a:avLst/>
            <a:gdLst>
              <a:gd name="connsiteX0" fmla="*/ 597407 w 1179576"/>
              <a:gd name="connsiteY0" fmla="*/ 1343406 h 1343406"/>
              <a:gd name="connsiteX1" fmla="*/ 900684 w 1179576"/>
              <a:gd name="connsiteY1" fmla="*/ 1343406 h 1343406"/>
              <a:gd name="connsiteX2" fmla="*/ 1179575 w 1179576"/>
              <a:gd name="connsiteY2" fmla="*/ 1086612 h 1343406"/>
              <a:gd name="connsiteX3" fmla="*/ 1179575 w 1179576"/>
              <a:gd name="connsiteY3" fmla="*/ 0 h 1343406"/>
              <a:gd name="connsiteX4" fmla="*/ 0 w 1179576"/>
              <a:gd name="connsiteY4" fmla="*/ 0 h 1343406"/>
              <a:gd name="connsiteX5" fmla="*/ 0 w 1179576"/>
              <a:gd name="connsiteY5" fmla="*/ 1343406 h 1343406"/>
              <a:gd name="connsiteX6" fmla="*/ 597407 w 1179576"/>
              <a:gd name="connsiteY6" fmla="*/ 1343406 h 1343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9576" h="1343406">
                <a:moveTo>
                  <a:pt x="597407" y="1343406"/>
                </a:moveTo>
                <a:lnTo>
                  <a:pt x="900684" y="1343406"/>
                </a:lnTo>
                <a:lnTo>
                  <a:pt x="1179575" y="1086612"/>
                </a:lnTo>
                <a:lnTo>
                  <a:pt x="1179575" y="0"/>
                </a:lnTo>
                <a:lnTo>
                  <a:pt x="0" y="0"/>
                </a:lnTo>
                <a:lnTo>
                  <a:pt x="0" y="1343406"/>
                </a:lnTo>
                <a:lnTo>
                  <a:pt x="597407" y="1343406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773057" y="5000879"/>
            <a:ext cx="278892" cy="256794"/>
          </a:xfrm>
          <a:custGeom>
            <a:avLst/>
            <a:gdLst>
              <a:gd name="connsiteX0" fmla="*/ 278892 w 278892"/>
              <a:gd name="connsiteY0" fmla="*/ 0 h 256794"/>
              <a:gd name="connsiteX1" fmla="*/ 0 w 278892"/>
              <a:gd name="connsiteY1" fmla="*/ 0 h 256794"/>
              <a:gd name="connsiteX2" fmla="*/ 0 w 278892"/>
              <a:gd name="connsiteY2" fmla="*/ 256793 h 256794"/>
              <a:gd name="connsiteX3" fmla="*/ 278892 w 278892"/>
              <a:gd name="connsiteY3" fmla="*/ 0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8892" h="256794">
                <a:moveTo>
                  <a:pt x="278892" y="0"/>
                </a:moveTo>
                <a:lnTo>
                  <a:pt x="0" y="0"/>
                </a:lnTo>
                <a:lnTo>
                  <a:pt x="0" y="256793"/>
                </a:lnTo>
                <a:lnTo>
                  <a:pt x="278892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1938667" y="3857117"/>
            <a:ext cx="1179576" cy="1344168"/>
          </a:xfrm>
          <a:custGeom>
            <a:avLst/>
            <a:gdLst>
              <a:gd name="connsiteX0" fmla="*/ 597407 w 1179576"/>
              <a:gd name="connsiteY0" fmla="*/ 1344168 h 1344168"/>
              <a:gd name="connsiteX1" fmla="*/ 901445 w 1179576"/>
              <a:gd name="connsiteY1" fmla="*/ 1344168 h 1344168"/>
              <a:gd name="connsiteX2" fmla="*/ 1179575 w 1179576"/>
              <a:gd name="connsiteY2" fmla="*/ 1087374 h 1344168"/>
              <a:gd name="connsiteX3" fmla="*/ 1179575 w 1179576"/>
              <a:gd name="connsiteY3" fmla="*/ 0 h 1344168"/>
              <a:gd name="connsiteX4" fmla="*/ 0 w 1179576"/>
              <a:gd name="connsiteY4" fmla="*/ 0 h 1344168"/>
              <a:gd name="connsiteX5" fmla="*/ 0 w 1179576"/>
              <a:gd name="connsiteY5" fmla="*/ 1344168 h 1344168"/>
              <a:gd name="connsiteX6" fmla="*/ 597407 w 1179576"/>
              <a:gd name="connsiteY6" fmla="*/ 1344168 h 1344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9576" h="1344168">
                <a:moveTo>
                  <a:pt x="597407" y="1344168"/>
                </a:moveTo>
                <a:lnTo>
                  <a:pt x="901445" y="1344168"/>
                </a:lnTo>
                <a:lnTo>
                  <a:pt x="1179575" y="1087374"/>
                </a:lnTo>
                <a:lnTo>
                  <a:pt x="1179575" y="0"/>
                </a:lnTo>
                <a:lnTo>
                  <a:pt x="0" y="0"/>
                </a:lnTo>
                <a:lnTo>
                  <a:pt x="0" y="1344168"/>
                </a:lnTo>
                <a:lnTo>
                  <a:pt x="597407" y="134416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840113" y="4944491"/>
            <a:ext cx="278129" cy="256794"/>
          </a:xfrm>
          <a:custGeom>
            <a:avLst/>
            <a:gdLst>
              <a:gd name="connsiteX0" fmla="*/ 278129 w 278129"/>
              <a:gd name="connsiteY0" fmla="*/ 0 h 256794"/>
              <a:gd name="connsiteX1" fmla="*/ 0 w 278129"/>
              <a:gd name="connsiteY1" fmla="*/ 0 h 256794"/>
              <a:gd name="connsiteX2" fmla="*/ 0 w 278129"/>
              <a:gd name="connsiteY2" fmla="*/ 256793 h 256794"/>
              <a:gd name="connsiteX3" fmla="*/ 278129 w 278129"/>
              <a:gd name="connsiteY3" fmla="*/ 0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8129" h="256794">
                <a:moveTo>
                  <a:pt x="278129" y="0"/>
                </a:moveTo>
                <a:lnTo>
                  <a:pt x="0" y="0"/>
                </a:lnTo>
                <a:lnTo>
                  <a:pt x="0" y="256793"/>
                </a:lnTo>
                <a:lnTo>
                  <a:pt x="27812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1932317" y="3850767"/>
            <a:ext cx="1192276" cy="1356868"/>
          </a:xfrm>
          <a:custGeom>
            <a:avLst/>
            <a:gdLst>
              <a:gd name="connsiteX0" fmla="*/ 603757 w 1192276"/>
              <a:gd name="connsiteY0" fmla="*/ 1350518 h 1356868"/>
              <a:gd name="connsiteX1" fmla="*/ 907795 w 1192276"/>
              <a:gd name="connsiteY1" fmla="*/ 1350518 h 1356868"/>
              <a:gd name="connsiteX2" fmla="*/ 1185925 w 1192276"/>
              <a:gd name="connsiteY2" fmla="*/ 1093724 h 1356868"/>
              <a:gd name="connsiteX3" fmla="*/ 1185925 w 1192276"/>
              <a:gd name="connsiteY3" fmla="*/ 6350 h 1356868"/>
              <a:gd name="connsiteX4" fmla="*/ 6350 w 1192276"/>
              <a:gd name="connsiteY4" fmla="*/ 6350 h 1356868"/>
              <a:gd name="connsiteX5" fmla="*/ 6350 w 1192276"/>
              <a:gd name="connsiteY5" fmla="*/ 1350518 h 1356868"/>
              <a:gd name="connsiteX6" fmla="*/ 603757 w 1192276"/>
              <a:gd name="connsiteY6" fmla="*/ 1350518 h 1356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92276" h="1356868">
                <a:moveTo>
                  <a:pt x="603757" y="1350518"/>
                </a:moveTo>
                <a:lnTo>
                  <a:pt x="907795" y="1350518"/>
                </a:lnTo>
                <a:lnTo>
                  <a:pt x="1185925" y="1093724"/>
                </a:lnTo>
                <a:lnTo>
                  <a:pt x="1185925" y="6350"/>
                </a:lnTo>
                <a:lnTo>
                  <a:pt x="6350" y="6350"/>
                </a:lnTo>
                <a:lnTo>
                  <a:pt x="6350" y="1350518"/>
                </a:lnTo>
                <a:lnTo>
                  <a:pt x="603757" y="13505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833763" y="4938141"/>
            <a:ext cx="290829" cy="269494"/>
          </a:xfrm>
          <a:custGeom>
            <a:avLst/>
            <a:gdLst>
              <a:gd name="connsiteX0" fmla="*/ 284479 w 290829"/>
              <a:gd name="connsiteY0" fmla="*/ 6350 h 269494"/>
              <a:gd name="connsiteX1" fmla="*/ 6350 w 290829"/>
              <a:gd name="connsiteY1" fmla="*/ 6350 h 269494"/>
              <a:gd name="connsiteX2" fmla="*/ 6350 w 290829"/>
              <a:gd name="connsiteY2" fmla="*/ 263143 h 269494"/>
              <a:gd name="connsiteX3" fmla="*/ 284479 w 290829"/>
              <a:gd name="connsiteY3" fmla="*/ 6350 h 269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0829" h="269494">
                <a:moveTo>
                  <a:pt x="284479" y="6350"/>
                </a:moveTo>
                <a:lnTo>
                  <a:pt x="6350" y="6350"/>
                </a:lnTo>
                <a:lnTo>
                  <a:pt x="6350" y="263143"/>
                </a:lnTo>
                <a:lnTo>
                  <a:pt x="28447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042045" y="4178427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042045" y="408393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2042045" y="4131183"/>
            <a:ext cx="719074" cy="24663"/>
          </a:xfrm>
          <a:custGeom>
            <a:avLst/>
            <a:gdLst>
              <a:gd name="connsiteX0" fmla="*/ 6350 w 719074"/>
              <a:gd name="connsiteY0" fmla="*/ 6350 h 24663"/>
              <a:gd name="connsiteX1" fmla="*/ 712723 w 719074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9074" h="24663">
                <a:moveTo>
                  <a:pt x="6350" y="6350"/>
                </a:moveTo>
                <a:lnTo>
                  <a:pt x="7127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42045" y="403669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42045" y="398945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042045" y="422567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042045" y="427291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2042045" y="432015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2042045" y="4367403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042045" y="4414647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2042045" y="4461891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2042045" y="4509135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2042045" y="4556379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042045" y="4603623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2042045" y="469811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2042045" y="4650867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2042045" y="474535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042045" y="479259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042045" y="4839843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736206" y="3412109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7971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7971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181977" y="3950081"/>
            <a:ext cx="137921" cy="128015"/>
          </a:xfrm>
          <a:custGeom>
            <a:avLst/>
            <a:gdLst>
              <a:gd name="connsiteX0" fmla="*/ 137921 w 137921"/>
              <a:gd name="connsiteY0" fmla="*/ 0 h 128015"/>
              <a:gd name="connsiteX1" fmla="*/ 0 w 137921"/>
              <a:gd name="connsiteY1" fmla="*/ 0 h 128015"/>
              <a:gd name="connsiteX2" fmla="*/ 0 w 137921"/>
              <a:gd name="connsiteY2" fmla="*/ 128015 h 128015"/>
              <a:gd name="connsiteX3" fmla="*/ 137921 w 137921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8015">
                <a:moveTo>
                  <a:pt x="137921" y="0"/>
                </a:moveTo>
                <a:lnTo>
                  <a:pt x="0" y="0"/>
                </a:lnTo>
                <a:lnTo>
                  <a:pt x="0" y="128015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768985" y="3383915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7971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7971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215517" y="3921887"/>
            <a:ext cx="137159" cy="128015"/>
          </a:xfrm>
          <a:custGeom>
            <a:avLst/>
            <a:gdLst>
              <a:gd name="connsiteX0" fmla="*/ 137159 w 137159"/>
              <a:gd name="connsiteY0" fmla="*/ 0 h 128015"/>
              <a:gd name="connsiteX1" fmla="*/ 0 w 137159"/>
              <a:gd name="connsiteY1" fmla="*/ 0 h 128015"/>
              <a:gd name="connsiteX2" fmla="*/ 0 w 137159"/>
              <a:gd name="connsiteY2" fmla="*/ 128015 h 128015"/>
              <a:gd name="connsiteX3" fmla="*/ 137159 w 137159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8015">
                <a:moveTo>
                  <a:pt x="137159" y="0"/>
                </a:moveTo>
                <a:lnTo>
                  <a:pt x="0" y="0"/>
                </a:lnTo>
                <a:lnTo>
                  <a:pt x="0" y="128015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762635" y="3377565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4321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4321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209167" y="3915537"/>
            <a:ext cx="149859" cy="140715"/>
          </a:xfrm>
          <a:custGeom>
            <a:avLst/>
            <a:gdLst>
              <a:gd name="connsiteX0" fmla="*/ 143509 w 149859"/>
              <a:gd name="connsiteY0" fmla="*/ 6350 h 140715"/>
              <a:gd name="connsiteX1" fmla="*/ 6350 w 149859"/>
              <a:gd name="connsiteY1" fmla="*/ 6350 h 140715"/>
              <a:gd name="connsiteX2" fmla="*/ 6350 w 149859"/>
              <a:gd name="connsiteY2" fmla="*/ 134365 h 140715"/>
              <a:gd name="connsiteX3" fmla="*/ 143509 w 149859"/>
              <a:gd name="connsiteY3" fmla="*/ 6350 h 140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40715">
                <a:moveTo>
                  <a:pt x="143509" y="6350"/>
                </a:moveTo>
                <a:lnTo>
                  <a:pt x="6350" y="6350"/>
                </a:lnTo>
                <a:lnTo>
                  <a:pt x="6350" y="134365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811403" y="3494151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811403" y="347052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811403" y="344690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811403" y="356501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811403" y="3635883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811403" y="3659505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811403" y="3683127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811403" y="382485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811403" y="3848481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6736206" y="5064887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7972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7972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181977" y="5602859"/>
            <a:ext cx="137921" cy="128015"/>
          </a:xfrm>
          <a:custGeom>
            <a:avLst/>
            <a:gdLst>
              <a:gd name="connsiteX0" fmla="*/ 137921 w 137921"/>
              <a:gd name="connsiteY0" fmla="*/ 0 h 128015"/>
              <a:gd name="connsiteX1" fmla="*/ 0 w 137921"/>
              <a:gd name="connsiteY1" fmla="*/ 0 h 128015"/>
              <a:gd name="connsiteX2" fmla="*/ 0 w 137921"/>
              <a:gd name="connsiteY2" fmla="*/ 128015 h 128015"/>
              <a:gd name="connsiteX3" fmla="*/ 137921 w 137921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8015">
                <a:moveTo>
                  <a:pt x="137921" y="0"/>
                </a:moveTo>
                <a:lnTo>
                  <a:pt x="0" y="0"/>
                </a:lnTo>
                <a:lnTo>
                  <a:pt x="0" y="128015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6768985" y="5036693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215517" y="5575427"/>
            <a:ext cx="137159" cy="127253"/>
          </a:xfrm>
          <a:custGeom>
            <a:avLst/>
            <a:gdLst>
              <a:gd name="connsiteX0" fmla="*/ 137159 w 137159"/>
              <a:gd name="connsiteY0" fmla="*/ 0 h 127253"/>
              <a:gd name="connsiteX1" fmla="*/ 0 w 137159"/>
              <a:gd name="connsiteY1" fmla="*/ 0 h 127253"/>
              <a:gd name="connsiteX2" fmla="*/ 0 w 137159"/>
              <a:gd name="connsiteY2" fmla="*/ 127253 h 127253"/>
              <a:gd name="connsiteX3" fmla="*/ 137159 w 137159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7253">
                <a:moveTo>
                  <a:pt x="137159" y="0"/>
                </a:moveTo>
                <a:lnTo>
                  <a:pt x="0" y="0"/>
                </a:lnTo>
                <a:lnTo>
                  <a:pt x="0" y="127253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6762635" y="5030343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5084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5084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209167" y="5569077"/>
            <a:ext cx="149859" cy="139953"/>
          </a:xfrm>
          <a:custGeom>
            <a:avLst/>
            <a:gdLst>
              <a:gd name="connsiteX0" fmla="*/ 143509 w 149859"/>
              <a:gd name="connsiteY0" fmla="*/ 6350 h 139953"/>
              <a:gd name="connsiteX1" fmla="*/ 6350 w 149859"/>
              <a:gd name="connsiteY1" fmla="*/ 6350 h 139953"/>
              <a:gd name="connsiteX2" fmla="*/ 6350 w 149859"/>
              <a:gd name="connsiteY2" fmla="*/ 133603 h 139953"/>
              <a:gd name="connsiteX3" fmla="*/ 143509 w 149859"/>
              <a:gd name="connsiteY3" fmla="*/ 6350 h 139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39953">
                <a:moveTo>
                  <a:pt x="143509" y="6350"/>
                </a:moveTo>
                <a:lnTo>
                  <a:pt x="6350" y="6350"/>
                </a:lnTo>
                <a:lnTo>
                  <a:pt x="6350" y="133603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6811403" y="514692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6811403" y="512330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811403" y="5288661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6811403" y="547763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6811403" y="550125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6736206" y="4238117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7181977" y="4776851"/>
            <a:ext cx="137921" cy="127253"/>
          </a:xfrm>
          <a:custGeom>
            <a:avLst/>
            <a:gdLst>
              <a:gd name="connsiteX0" fmla="*/ 137921 w 137921"/>
              <a:gd name="connsiteY0" fmla="*/ 0 h 127253"/>
              <a:gd name="connsiteX1" fmla="*/ 0 w 137921"/>
              <a:gd name="connsiteY1" fmla="*/ 0 h 127253"/>
              <a:gd name="connsiteX2" fmla="*/ 0 w 137921"/>
              <a:gd name="connsiteY2" fmla="*/ 127253 h 127253"/>
              <a:gd name="connsiteX3" fmla="*/ 137921 w 137921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7253">
                <a:moveTo>
                  <a:pt x="137921" y="0"/>
                </a:moveTo>
                <a:lnTo>
                  <a:pt x="0" y="0"/>
                </a:lnTo>
                <a:lnTo>
                  <a:pt x="0" y="127253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6768985" y="4209923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7215517" y="4748657"/>
            <a:ext cx="137159" cy="127253"/>
          </a:xfrm>
          <a:custGeom>
            <a:avLst/>
            <a:gdLst>
              <a:gd name="connsiteX0" fmla="*/ 137159 w 137159"/>
              <a:gd name="connsiteY0" fmla="*/ 0 h 127253"/>
              <a:gd name="connsiteX1" fmla="*/ 0 w 137159"/>
              <a:gd name="connsiteY1" fmla="*/ 0 h 127253"/>
              <a:gd name="connsiteX2" fmla="*/ 0 w 137159"/>
              <a:gd name="connsiteY2" fmla="*/ 127253 h 127253"/>
              <a:gd name="connsiteX3" fmla="*/ 137159 w 137159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7253">
                <a:moveTo>
                  <a:pt x="137159" y="0"/>
                </a:moveTo>
                <a:lnTo>
                  <a:pt x="0" y="0"/>
                </a:lnTo>
                <a:lnTo>
                  <a:pt x="0" y="127253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6762635" y="4203573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5084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5084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7209167" y="4742307"/>
            <a:ext cx="149859" cy="139953"/>
          </a:xfrm>
          <a:custGeom>
            <a:avLst/>
            <a:gdLst>
              <a:gd name="connsiteX0" fmla="*/ 143509 w 149859"/>
              <a:gd name="connsiteY0" fmla="*/ 6350 h 139953"/>
              <a:gd name="connsiteX1" fmla="*/ 6350 w 149859"/>
              <a:gd name="connsiteY1" fmla="*/ 6350 h 139953"/>
              <a:gd name="connsiteX2" fmla="*/ 6350 w 149859"/>
              <a:gd name="connsiteY2" fmla="*/ 133603 h 139953"/>
              <a:gd name="connsiteX3" fmla="*/ 143509 w 149859"/>
              <a:gd name="connsiteY3" fmla="*/ 6350 h 139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39953">
                <a:moveTo>
                  <a:pt x="143509" y="6350"/>
                </a:moveTo>
                <a:lnTo>
                  <a:pt x="6350" y="6350"/>
                </a:lnTo>
                <a:lnTo>
                  <a:pt x="6350" y="133603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6811403" y="4461891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6811403" y="4485513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6811403" y="4509135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6811403" y="465086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6811403" y="467448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179203" y="4232021"/>
            <a:ext cx="800862" cy="566928"/>
          </a:xfrm>
          <a:custGeom>
            <a:avLst/>
            <a:gdLst>
              <a:gd name="connsiteX0" fmla="*/ 800862 w 800862"/>
              <a:gd name="connsiteY0" fmla="*/ 283464 h 566928"/>
              <a:gd name="connsiteX1" fmla="*/ 518160 w 800862"/>
              <a:gd name="connsiteY1" fmla="*/ 0 h 566928"/>
              <a:gd name="connsiteX2" fmla="*/ 518160 w 800862"/>
              <a:gd name="connsiteY2" fmla="*/ 187451 h 566928"/>
              <a:gd name="connsiteX3" fmla="*/ 0 w 800862"/>
              <a:gd name="connsiteY3" fmla="*/ 187451 h 566928"/>
              <a:gd name="connsiteX4" fmla="*/ 0 w 800862"/>
              <a:gd name="connsiteY4" fmla="*/ 380238 h 566928"/>
              <a:gd name="connsiteX5" fmla="*/ 518160 w 800862"/>
              <a:gd name="connsiteY5" fmla="*/ 380238 h 566928"/>
              <a:gd name="connsiteX6" fmla="*/ 518160 w 800862"/>
              <a:gd name="connsiteY6" fmla="*/ 566927 h 566928"/>
              <a:gd name="connsiteX7" fmla="*/ 800862 w 800862"/>
              <a:gd name="connsiteY7" fmla="*/ 283464 h 5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0862" h="566928">
                <a:moveTo>
                  <a:pt x="800862" y="283464"/>
                </a:moveTo>
                <a:lnTo>
                  <a:pt x="518160" y="0"/>
                </a:lnTo>
                <a:lnTo>
                  <a:pt x="518160" y="187451"/>
                </a:lnTo>
                <a:lnTo>
                  <a:pt x="0" y="187451"/>
                </a:lnTo>
                <a:lnTo>
                  <a:pt x="0" y="380238"/>
                </a:lnTo>
                <a:lnTo>
                  <a:pt x="518160" y="380238"/>
                </a:lnTo>
                <a:lnTo>
                  <a:pt x="518160" y="566927"/>
                </a:lnTo>
                <a:lnTo>
                  <a:pt x="800862" y="283464"/>
                </a:lnTo>
              </a:path>
            </a:pathLst>
          </a:custGeom>
          <a:solidFill>
            <a:srgbClr val="DDE2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3172853" y="4225671"/>
            <a:ext cx="813562" cy="579628"/>
          </a:xfrm>
          <a:custGeom>
            <a:avLst/>
            <a:gdLst>
              <a:gd name="connsiteX0" fmla="*/ 807212 w 813562"/>
              <a:gd name="connsiteY0" fmla="*/ 289814 h 579628"/>
              <a:gd name="connsiteX1" fmla="*/ 524510 w 813562"/>
              <a:gd name="connsiteY1" fmla="*/ 6350 h 579628"/>
              <a:gd name="connsiteX2" fmla="*/ 524510 w 813562"/>
              <a:gd name="connsiteY2" fmla="*/ 193801 h 579628"/>
              <a:gd name="connsiteX3" fmla="*/ 6350 w 813562"/>
              <a:gd name="connsiteY3" fmla="*/ 193801 h 579628"/>
              <a:gd name="connsiteX4" fmla="*/ 6350 w 813562"/>
              <a:gd name="connsiteY4" fmla="*/ 386588 h 579628"/>
              <a:gd name="connsiteX5" fmla="*/ 524510 w 813562"/>
              <a:gd name="connsiteY5" fmla="*/ 386588 h 579628"/>
              <a:gd name="connsiteX6" fmla="*/ 524510 w 813562"/>
              <a:gd name="connsiteY6" fmla="*/ 573277 h 579628"/>
              <a:gd name="connsiteX7" fmla="*/ 807212 w 813562"/>
              <a:gd name="connsiteY7" fmla="*/ 289814 h 579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3562" h="579628">
                <a:moveTo>
                  <a:pt x="807212" y="289814"/>
                </a:moveTo>
                <a:lnTo>
                  <a:pt x="524510" y="6350"/>
                </a:lnTo>
                <a:lnTo>
                  <a:pt x="524510" y="193801"/>
                </a:lnTo>
                <a:lnTo>
                  <a:pt x="6350" y="193801"/>
                </a:lnTo>
                <a:lnTo>
                  <a:pt x="6350" y="386588"/>
                </a:lnTo>
                <a:lnTo>
                  <a:pt x="524510" y="386588"/>
                </a:lnTo>
                <a:lnTo>
                  <a:pt x="524510" y="573277"/>
                </a:lnTo>
                <a:lnTo>
                  <a:pt x="807212" y="289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5770003" y="4255643"/>
            <a:ext cx="800862" cy="566928"/>
          </a:xfrm>
          <a:custGeom>
            <a:avLst/>
            <a:gdLst>
              <a:gd name="connsiteX0" fmla="*/ 800862 w 800862"/>
              <a:gd name="connsiteY0" fmla="*/ 283464 h 566928"/>
              <a:gd name="connsiteX1" fmla="*/ 518160 w 800862"/>
              <a:gd name="connsiteY1" fmla="*/ 0 h 566928"/>
              <a:gd name="connsiteX2" fmla="*/ 518160 w 800862"/>
              <a:gd name="connsiteY2" fmla="*/ 187452 h 566928"/>
              <a:gd name="connsiteX3" fmla="*/ 0 w 800862"/>
              <a:gd name="connsiteY3" fmla="*/ 187452 h 566928"/>
              <a:gd name="connsiteX4" fmla="*/ 0 w 800862"/>
              <a:gd name="connsiteY4" fmla="*/ 380238 h 566928"/>
              <a:gd name="connsiteX5" fmla="*/ 518160 w 800862"/>
              <a:gd name="connsiteY5" fmla="*/ 380238 h 566928"/>
              <a:gd name="connsiteX6" fmla="*/ 518160 w 800862"/>
              <a:gd name="connsiteY6" fmla="*/ 566928 h 566928"/>
              <a:gd name="connsiteX7" fmla="*/ 800862 w 800862"/>
              <a:gd name="connsiteY7" fmla="*/ 283464 h 5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0862" h="566928">
                <a:moveTo>
                  <a:pt x="800862" y="283464"/>
                </a:moveTo>
                <a:lnTo>
                  <a:pt x="518160" y="0"/>
                </a:lnTo>
                <a:lnTo>
                  <a:pt x="518160" y="187452"/>
                </a:lnTo>
                <a:lnTo>
                  <a:pt x="0" y="187452"/>
                </a:lnTo>
                <a:lnTo>
                  <a:pt x="0" y="380238"/>
                </a:lnTo>
                <a:lnTo>
                  <a:pt x="518160" y="380238"/>
                </a:lnTo>
                <a:lnTo>
                  <a:pt x="518160" y="566928"/>
                </a:lnTo>
                <a:lnTo>
                  <a:pt x="800862" y="283464"/>
                </a:lnTo>
              </a:path>
            </a:pathLst>
          </a:custGeom>
          <a:solidFill>
            <a:srgbClr val="DDE2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5763653" y="4249293"/>
            <a:ext cx="813562" cy="579628"/>
          </a:xfrm>
          <a:custGeom>
            <a:avLst/>
            <a:gdLst>
              <a:gd name="connsiteX0" fmla="*/ 807212 w 813562"/>
              <a:gd name="connsiteY0" fmla="*/ 289814 h 579628"/>
              <a:gd name="connsiteX1" fmla="*/ 524510 w 813562"/>
              <a:gd name="connsiteY1" fmla="*/ 6350 h 579628"/>
              <a:gd name="connsiteX2" fmla="*/ 524510 w 813562"/>
              <a:gd name="connsiteY2" fmla="*/ 193802 h 579628"/>
              <a:gd name="connsiteX3" fmla="*/ 6350 w 813562"/>
              <a:gd name="connsiteY3" fmla="*/ 193802 h 579628"/>
              <a:gd name="connsiteX4" fmla="*/ 6350 w 813562"/>
              <a:gd name="connsiteY4" fmla="*/ 386588 h 579628"/>
              <a:gd name="connsiteX5" fmla="*/ 524510 w 813562"/>
              <a:gd name="connsiteY5" fmla="*/ 386588 h 579628"/>
              <a:gd name="connsiteX6" fmla="*/ 524510 w 813562"/>
              <a:gd name="connsiteY6" fmla="*/ 573278 h 579628"/>
              <a:gd name="connsiteX7" fmla="*/ 807212 w 813562"/>
              <a:gd name="connsiteY7" fmla="*/ 289814 h 579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3562" h="579628">
                <a:moveTo>
                  <a:pt x="807212" y="289814"/>
                </a:moveTo>
                <a:lnTo>
                  <a:pt x="524510" y="6350"/>
                </a:lnTo>
                <a:lnTo>
                  <a:pt x="524510" y="193802"/>
                </a:lnTo>
                <a:lnTo>
                  <a:pt x="6350" y="193802"/>
                </a:lnTo>
                <a:lnTo>
                  <a:pt x="6350" y="386588"/>
                </a:lnTo>
                <a:lnTo>
                  <a:pt x="524510" y="386588"/>
                </a:lnTo>
                <a:lnTo>
                  <a:pt x="524510" y="573278"/>
                </a:lnTo>
                <a:lnTo>
                  <a:pt x="807212" y="289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92100"/>
            <a:ext cx="5740400" cy="584200"/>
          </a:xfrm>
          <a:prstGeom prst="rect">
            <a:avLst/>
          </a:prstGeom>
          <a:noFill/>
        </p:spPr>
      </p:pic>
      <p:pic>
        <p:nvPicPr>
          <p:cNvPr id="1068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5321300"/>
            <a:ext cx="1066800" cy="495300"/>
          </a:xfrm>
          <a:prstGeom prst="rect">
            <a:avLst/>
          </a:prstGeom>
          <a:noFill/>
        </p:spPr>
      </p:pic>
      <p:pic>
        <p:nvPicPr>
          <p:cNvPr id="106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064000" y="3644900"/>
            <a:ext cx="1574800" cy="2349500"/>
          </a:xfrm>
          <a:prstGeom prst="rect">
            <a:avLst/>
          </a:prstGeom>
          <a:noFill/>
        </p:spPr>
      </p:pic>
      <p:pic>
        <p:nvPicPr>
          <p:cNvPr id="1070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546600" y="6007100"/>
            <a:ext cx="838200" cy="279400"/>
          </a:xfrm>
          <a:prstGeom prst="rect">
            <a:avLst/>
          </a:prstGeom>
          <a:noFill/>
        </p:spPr>
      </p:pic>
      <p:pic>
        <p:nvPicPr>
          <p:cNvPr id="1071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65900" y="5765800"/>
            <a:ext cx="850900" cy="292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107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53/111</a:t>
            </a:r>
          </a:p>
        </p:txBody>
      </p:sp>
      <p:sp>
        <p:nvSpPr>
          <p:cNvPr id="1073" name="TextBox 1"/>
          <p:cNvSpPr txBox="1"/>
          <p:nvPr/>
        </p:nvSpPr>
        <p:spPr>
          <a:xfrm>
            <a:off x="469900" y="279400"/>
            <a:ext cx="75438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的领域需求规约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XSLT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可以使得领域需求描述更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加清晰，同时也为可变性绑定提供了手段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领域需求可以用带有可变性的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需求文档来描述，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面向应用产品的需求可变性定制则体现为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格式转换规则：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XSLT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处理器将根据转换规则执行转换过程，从而得到应用产品需求文档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375043" y="1135253"/>
            <a:ext cx="12954" cy="4859274"/>
          </a:xfrm>
          <a:custGeom>
            <a:avLst/>
            <a:gdLst>
              <a:gd name="connsiteX0" fmla="*/ 6477 w 12954"/>
              <a:gd name="connsiteY0" fmla="*/ 0 h 4859274"/>
              <a:gd name="connsiteX1" fmla="*/ 6477 w 12954"/>
              <a:gd name="connsiteY1" fmla="*/ 4859274 h 4859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4859274">
                <a:moveTo>
                  <a:pt x="6477" y="0"/>
                </a:moveTo>
                <a:lnTo>
                  <a:pt x="6477" y="48592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680844" y="1135253"/>
            <a:ext cx="12954" cy="4859274"/>
          </a:xfrm>
          <a:custGeom>
            <a:avLst/>
            <a:gdLst>
              <a:gd name="connsiteX0" fmla="*/ 6477 w 12954"/>
              <a:gd name="connsiteY0" fmla="*/ 0 h 4859274"/>
              <a:gd name="connsiteX1" fmla="*/ 6477 w 12954"/>
              <a:gd name="connsiteY1" fmla="*/ 4859274 h 4859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4859274">
                <a:moveTo>
                  <a:pt x="6477" y="0"/>
                </a:moveTo>
                <a:lnTo>
                  <a:pt x="6477" y="48592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375043" y="1135253"/>
            <a:ext cx="8318754" cy="12954"/>
          </a:xfrm>
          <a:custGeom>
            <a:avLst/>
            <a:gdLst>
              <a:gd name="connsiteX0" fmla="*/ 0 w 8318754"/>
              <a:gd name="connsiteY0" fmla="*/ 6477 h 12954"/>
              <a:gd name="connsiteX1" fmla="*/ 8318754 w 83187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8754" h="12954">
                <a:moveTo>
                  <a:pt x="0" y="6477"/>
                </a:moveTo>
                <a:lnTo>
                  <a:pt x="83187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75043" y="5981573"/>
            <a:ext cx="8318754" cy="12954"/>
          </a:xfrm>
          <a:custGeom>
            <a:avLst/>
            <a:gdLst>
              <a:gd name="connsiteX0" fmla="*/ 0 w 8318754"/>
              <a:gd name="connsiteY0" fmla="*/ 6477 h 12954"/>
              <a:gd name="connsiteX1" fmla="*/ 8318754 w 83187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8754" h="12954">
                <a:moveTo>
                  <a:pt x="0" y="6477"/>
                </a:moveTo>
                <a:lnTo>
                  <a:pt x="83187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2300" y="342900"/>
            <a:ext cx="7937500" cy="533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54/111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444500"/>
            <a:ext cx="80137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带有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标签的文本化可变性需求描述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网上购物顾客在确认订单后，</a:t>
            </a:r>
          </a:p>
          <a:p>
            <a:pPr>
              <a:lnSpc>
                <a:spcPts val="3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id=”PayByCreditCard”&gt;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使用信用卡进行网上支付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id=”PayByVirtualCurrency”&gt;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使用网站虚拟货币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&lt;dependency&gt;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此时需要系统同时提供“账户管理”功能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&lt;/dependency&gt;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7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对订单进行在线支付</a:t>
            </a:r>
          </a:p>
          <a:p>
            <a:pPr>
              <a:lnSpc>
                <a:spcPts val="3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&lt;optional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id=”TransactionInform”&gt;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系统自动通过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id=”Email”&gt;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id=”SMS”&gt;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手机短信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7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向顾客发送交易结果通知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&lt;/optional&gt;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交易成功后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3073400"/>
            <a:ext cx="4762500" cy="57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55/111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12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领域设计：根据软件产品线的功能、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质量和可变性需求产生产品线体系结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</a:t>
            </a:r>
            <a:r>
              <a:rPr lang="en-US" altLang="zh-CN" sz="34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参考体系结构</a:t>
            </a:r>
            <a:r>
              <a:rPr lang="en-US" altLang="zh-CN" sz="34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前驱活动：领域需求分析，决定了产品线体系结构所需要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实现的功能、质量以及可变性要求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后继活动：领域实现，将在产品线体系结构的指导下进行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领域构件的开发和获取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应用系统设计则是应用系统工程中与领域设计相对应的开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发活动，它将以产品线体系结构为基础，通过裁剪和定制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得到应用产品体系结构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83500" cy="502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产品线体系结构设计主要是要满足系统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所需要具有的行为，除此之外还包括：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在当前体系结构基础上构造出来的各个软件产品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所要求的质量属性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当前系统是否还需要与其它系统进行交互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软件开发组织针对当前系统的业务目标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构件的最佳来源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产品线需求中的可变性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58/111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254000"/>
            <a:ext cx="63754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体系结构设计的一般步骤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27100" y="20066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06500" y="2070100"/>
            <a:ext cx="64135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系统功能划分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识别构件间的交互接口，确定构件间的交互协议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非功能性质量设计，确定构件和构件交互的质量约束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体系结构规约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9900" y="3683000"/>
            <a:ext cx="7498848" cy="29572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4572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产品线体系结构：可变性设计</a:t>
            </a:r>
          </a:p>
          <a:p>
            <a:pPr>
              <a:lnSpc>
                <a:spcPts val="3100"/>
              </a:lnSpc>
              <a:tabLst>
                <a:tab pos="457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外部和内部可变点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的识别</a:t>
            </a:r>
          </a:p>
          <a:p>
            <a:pPr>
              <a:lnSpc>
                <a:spcPts val="3100"/>
              </a:lnSpc>
              <a:tabLst>
                <a:tab pos="457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体系结构设计中的可变性机制：如何以适当的方式实现</a:t>
            </a:r>
          </a:p>
          <a:p>
            <a:pPr>
              <a:lnSpc>
                <a:spcPts val="4900"/>
              </a:lnSpc>
              <a:tabLst>
                <a:tab pos="4572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多视图的软件体系结构描述和设计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4572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59/111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311400" y="5791200"/>
            <a:ext cx="3396764" cy="76008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方法</a:t>
            </a:r>
          </a:p>
          <a:p>
            <a:pPr>
              <a:lnSpc>
                <a:spcPts val="1100"/>
              </a:lnSpc>
              <a:tabLst>
                <a:tab pos="1358900" algn="l"/>
              </a:tabLst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42900" y="292100"/>
            <a:ext cx="81280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0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从特征到产品线体系结构模型的映射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子系统模型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：定义了系统的总体结构，它通过子系统实现系统功能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的分组这些子系统可以分配到不同的硬件上运行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进程模型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：描述每个子系统的动态行为（例如子系统内的并发）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模块模型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：类似于构件模型，描述了最基本的构件以及构件之间的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交互关系，其中每一个构件只包含抽象的规约（同一个设计构件可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能同时存在多个代码级的实现构件）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软件产品线和软件产品线工程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(SEI)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：共享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一组受控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公共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特征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并且在一系列预定义的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公共核心资产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基础上开发而成的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一系列软件应用系统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软件产品线工程：软件产品线开发中所涉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及的一整套工程化方法和开发活动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软件产品线规划、核心资产开发、基于核心资产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的应用系统开发、软件产品线维护以及产品线开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发管理等基本活动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292100"/>
            <a:ext cx="668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的体系结构设计原则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关注点分离及信息隐藏</a:t>
            </a:r>
          </a:p>
          <a:p>
            <a:pPr>
              <a:lnSpc>
                <a:spcPts val="42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功能、数据和控制的局部化，实现构件之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间的松耦合，尽量减少构件间通信</a:t>
            </a:r>
          </a:p>
          <a:p>
            <a:pPr>
              <a:lnSpc>
                <a:spcPts val="43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使用特征信息实现体系结构和构件的参数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化，使得相关构件的开发可以独立于应用</a:t>
            </a:r>
          </a:p>
          <a:p>
            <a:pPr>
              <a:lnSpc>
                <a:spcPts val="34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产品设计决策</a:t>
            </a:r>
          </a:p>
          <a:p>
            <a:pPr>
              <a:lnSpc>
                <a:spcPts val="43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层次化，使用子系统、过程和模块这样的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分层体系结构框架，从而更好地适应特征</a:t>
            </a:r>
          </a:p>
          <a:p>
            <a:pPr>
              <a:lnSpc>
                <a:spcPts val="34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模型的层次结构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1900" y="292100"/>
            <a:ext cx="6731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的体系结构设计原则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将构件与构件连接机制相分离，使得构件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的开发独立于特定的构件通信技术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根据特征选取实现设计构件的合成，即在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应用开发中通过选择所要的特征实现构件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的选取、实例化和集成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特征模型的逻辑边界与体系结构模型的物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理边界相一致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体系结构中构件的划分与所对应的特征尽量保持一致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如果做不到那么相关的特征应该进一步进行分解或精化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2100"/>
            <a:ext cx="720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56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产品线体系结构中的可变性设计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软件产品线工程中，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灵活性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、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可演化性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可维护性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设计一般具有最高的优先级，因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此产品线体系结构一般采用基于构件的分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层结构来实现这些设计需求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除了产品线需求中的可变性外，还需要考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虑其它方面的潜在可变性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未来的技术变化带来的内部可变性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为不稳定的需求预设可变点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为不同的设备制造商预留可变点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63/111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69900" y="292100"/>
            <a:ext cx="76454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产品线体系结构设计的主要困难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需求和体系结构可变性之间的复杂</a:t>
            </a:r>
            <a:r>
              <a:rPr lang="en-US" altLang="zh-CN" sz="30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多对多</a:t>
            </a:r>
            <a:r>
              <a:rPr lang="en-US" altLang="zh-CN" sz="30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映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射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导致体系结构中的可变性设计难以与需求可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变性保持清晰的映射关系，从而导致体系结构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定制以及可变性扩展和维护的困难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42900"/>
            <a:ext cx="77216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的产品线体系结构描述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与单个系统体系结构类似，采取多视图描述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在每个视图的描述过程中都要包含相应的可变性描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述，并与特征模型中的可变性元素建立追踪关系</a:t>
            </a:r>
          </a:p>
          <a:p>
            <a:pPr>
              <a:lnSpc>
                <a:spcPts val="5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基于特定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的方法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、支持产品线体系结构描述的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xADL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2.0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65/111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产品线体系结构的结构视图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92600" y="1727200"/>
            <a:ext cx="1231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46500" y="3289300"/>
            <a:ext cx="24892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OrderTreatment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8763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PayByCreditCard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527800" y="3860800"/>
            <a:ext cx="1739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8382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PayByVirtualCur.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553200" y="1727200"/>
            <a:ext cx="825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57300" y="1714500"/>
            <a:ext cx="1943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VirtualAccountMgt.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31900" y="3327400"/>
            <a:ext cx="14732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MainUI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66/111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产品线体系结构的逻辑视图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67/111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产品线体系结构的过程视图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112000" y="4660900"/>
            <a:ext cx="1270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921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46800" y="2019300"/>
            <a:ext cx="1447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33800" y="2171700"/>
            <a:ext cx="1041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24100" y="2171700"/>
            <a:ext cx="736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1800" y="2197100"/>
            <a:ext cx="1346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</a:tabLst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OrderTreatment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16200" y="3479800"/>
            <a:ext cx="279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33500" y="3352800"/>
            <a:ext cx="43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[true]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1800" y="33528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[false]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84500" y="4203700"/>
            <a:ext cx="43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[true]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82800" y="4203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[false]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21100" y="4330700"/>
            <a:ext cx="1130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sendTransMsg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62600" y="3327400"/>
            <a:ext cx="927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283200" y="4114800"/>
            <a:ext cx="2413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</a:p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68/111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产品线体系结构的物理视图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69/111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35000" y="203200"/>
            <a:ext cx="7848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xADL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2.0-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的可扩展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ADL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其他成熟工业领域的经验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早期：按照单个客户的需要逐一定制的方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式效率低下，成本很高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福特公司率先在汽车制造业中提出了生产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线的概念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建立在一个公共的平台基础上，对产品的总体结构、关键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部件、生产方式等做出规划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成为一系列产品生产的技术和过程基础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在面向市场的大规模产品开发的同时保持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必要的个性化和可定制能力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1822843" y="906653"/>
            <a:ext cx="12954" cy="5316474"/>
          </a:xfrm>
          <a:custGeom>
            <a:avLst/>
            <a:gdLst>
              <a:gd name="connsiteX0" fmla="*/ 6477 w 12954"/>
              <a:gd name="connsiteY0" fmla="*/ 0 h 5316474"/>
              <a:gd name="connsiteX1" fmla="*/ 6477 w 12954"/>
              <a:gd name="connsiteY1" fmla="*/ 5316474 h 5316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316474">
                <a:moveTo>
                  <a:pt x="6477" y="0"/>
                </a:moveTo>
                <a:lnTo>
                  <a:pt x="6477" y="53164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18844" y="906653"/>
            <a:ext cx="12954" cy="5316474"/>
          </a:xfrm>
          <a:custGeom>
            <a:avLst/>
            <a:gdLst>
              <a:gd name="connsiteX0" fmla="*/ 6477 w 12954"/>
              <a:gd name="connsiteY0" fmla="*/ 0 h 5316474"/>
              <a:gd name="connsiteX1" fmla="*/ 6477 w 12954"/>
              <a:gd name="connsiteY1" fmla="*/ 5316474 h 5316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316474">
                <a:moveTo>
                  <a:pt x="6477" y="0"/>
                </a:moveTo>
                <a:lnTo>
                  <a:pt x="6477" y="53164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1822843" y="906653"/>
            <a:ext cx="6108954" cy="12954"/>
          </a:xfrm>
          <a:custGeom>
            <a:avLst/>
            <a:gdLst>
              <a:gd name="connsiteX0" fmla="*/ 0 w 6108954"/>
              <a:gd name="connsiteY0" fmla="*/ 6477 h 12954"/>
              <a:gd name="connsiteX1" fmla="*/ 6108954 w 61089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08954" h="12954">
                <a:moveTo>
                  <a:pt x="0" y="6477"/>
                </a:moveTo>
                <a:lnTo>
                  <a:pt x="61089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1822843" y="6210173"/>
            <a:ext cx="6108954" cy="12954"/>
          </a:xfrm>
          <a:custGeom>
            <a:avLst/>
            <a:gdLst>
              <a:gd name="connsiteX0" fmla="*/ 0 w 6108954"/>
              <a:gd name="connsiteY0" fmla="*/ 6477 h 12954"/>
              <a:gd name="connsiteX1" fmla="*/ 6108954 w 61089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08954" h="12954">
                <a:moveTo>
                  <a:pt x="0" y="6477"/>
                </a:moveTo>
                <a:lnTo>
                  <a:pt x="61089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7100" y="292100"/>
            <a:ext cx="4787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70/111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917700" y="393700"/>
            <a:ext cx="5354030" cy="6034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xADL2.0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的描述</a:t>
            </a:r>
          </a:p>
          <a:p>
            <a:pPr>
              <a:lnSpc>
                <a:spcPts val="16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&lt;?xml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version="1.0"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encoding="UTF-8"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standalone="no"?&gt;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&lt;instance:xArch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xmlns:instance="http://www.ics.uci.edu/pub/arch/xArch/instance.xsd"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xmlns:boolguard="http://www.ics.uci.edu/pub/arch/xArch/boolguard.xsd"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xmlns:hints3="http://www.ics.uci.edu/pub/arch/xArch/hints3.xsd"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xmlns:options=http://www.ics.uci.edu/pub/arch/xArch/options.xsd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xmlns:types=http://www.ics.uci.edu/pub/arch/xArch/types.xsd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&lt;instance:xArch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&lt;types:archStructure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&lt;types:component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types:id="componentffffff85-28e79888-087d28a3-aa3a0c6d"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xsi:type="types:Component"&gt;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&lt;types:description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xsi:type="instance:Description"&gt;Payment&lt;/types:description&gt;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xlink:href="#componentTypeffffff85-28f11741-30bd0b7a-aa3a0e05"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.../&gt;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&lt;/types:component&gt;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&lt;/types:archStructure&gt;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&lt;types:archTypes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&lt;types:componentType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types:id="componentTypeffffff85-28f11741-30bd0b7a-aa3a0e05"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xsi:type="variants:VariantComponentType"&gt;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&lt;types:description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xsi:type="instance:Description"&gt;Pay_Type&lt;/types:description&gt;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&lt;variants:guard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xsi:type="boolguard:BooleanGuard"&gt;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&lt;boolguard:booleanExp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xsi:type="boolguard:BooleanExp"&gt;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&lt;boolguard:equals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xsi:type="boolguard:Equals"&gt;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&lt;boolguard:symbol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xsi:type="boolguard:Symbol"&gt;paymode&lt;/boolguard:symbol&gt;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&lt;boolguard:value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xsi:type="boolguard:Value"&gt;"creditCard"&lt;/boolguard:value&gt;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&lt;/boolguard:equals&gt;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&lt;/boolguard:booleanExp&gt;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&lt;/variants:guard&gt;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xlink:href="#componentTypeffffff85-29017d67-38e523d9-aa3a0e79".../&gt;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&lt;/variants:variant&gt;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&lt;variants:guard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xsi:type="boolguard:BooleanGuard"&gt;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&lt;/variants:guard&gt;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xlink:href="#componentTypeffffff85-2901e222-67a9f64b-aa3a0e9e".../&gt;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59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8867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应用产品体系结构过程指南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产品线体系结构规约除了描述本身的结构、行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为等视图外，还需要为应用产品体系结构的设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计提供过程指南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附属于产品线体系结构的过程，包括体系结构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中的可变点、如何对它们进行定制以及相应的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设计原理描述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对各个可变点进行描述和解释，包括对于各个可选变体的解释、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相关影响（开发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拥有成本、对功能、质量属性以及其它可变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点的影响等）的介绍以及建议性的参考指南等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提供一个参考的决策路径，即应该按照什么样的顺序对各个可</a:t>
            </a:r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变点进行选择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说明在产品线体系结构基础上如何进行一些可能的扩展和修正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835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产品线体系结构和应用产品体系结构都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需要进行评估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产品线体系结构需要针对自身的健壮性和通用性进行评估，从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而保证它能够作为产品线范围内所有应用产品的开发基础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应用产品体系结构评估需要保证它能够满足对应产品的行为和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质量需求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应用基于场景的体系结构评估方法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从质量场景来看，应该强调与体系结构可变性和灵活性相关的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质量场景，并且应该赋予较高的优先级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从权衡分析来看，应该重点强调体系结构可变性和灵活性与其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它重要的产品线质量属性之间的潜在冲突、权衡点和风险分析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3708400"/>
            <a:ext cx="4762500" cy="571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73/111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292100"/>
            <a:ext cx="212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25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主要任务：在产品线体系结构的基础上，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对其中的领域构件进行详细设计和实现，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为应用产品开发提供可复用的构件资产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产品线体系结构设计对于产品线开发中所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要用到的软件构件做出了全面的规划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领域构件将在领域实现阶段通过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开发或购买等方式获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取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并提供给应用产品开发使用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特定于应用产品的构件的抽象规约属于产品线体系结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构的一部分，但具体实现则需要由应用产品开发提供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57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75/111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30200"/>
            <a:ext cx="74422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构件的获取途径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自行开发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优点：开发团队对于构件需求比较了解，可以完全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按照产品线体系结构的设计进行实现</a:t>
            </a:r>
          </a:p>
          <a:p>
            <a:pPr>
              <a:lnSpc>
                <a:spcPts val="3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缺点：成本可能较高</a:t>
            </a:r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949700"/>
            <a:ext cx="127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949700"/>
            <a:ext cx="3810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购买商用第三方构件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(COTS)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构件委托开发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开源软件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遗产构件挖掘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15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：独立于任何特定系统，由商业机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构为商业目的而开发并进行销售的构件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优点：由于有着广泛的用户群，价格相对便宜；经过广泛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构件质量也比较可靠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构件往往是以二进制黑盒构件的方式提供，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难以进行修改和适配；后续的技术支持；隐藏的未知问题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构件委托开发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优点：利用合作伙伴在某些方面的技术专长，能够充分体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现体系结构的设计要求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缺点：成本往往较高，开发质量和进度有时候难以控制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65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5438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开源软件构件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优点：质量较好、成本低廉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直接获取成本接近于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0)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而且源代码往往可以获得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缺点：质量和成熟度参差不齐，往往需要经过长时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间的跟踪考察后才能加以采用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遗产构件挖掘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优点：充分利用此前的开发成果，而且还可以根据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需要进行修改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缺点：缺少可利用的遗产系统，挖掘以及修改、包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装本身需要成本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7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78/111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21600" cy="537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领域构件的详细设计和实现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领域构件的详细设计出了进一步对构件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的规约进行细化外，还将给出构件的内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部实现设计，例如实现类及算法设计等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领域构件的可变性设计：为各个可变点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选择适当的可变性实现机制并在构件的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详细设计中加以体现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可变性机制的选择与相应可变点的具体要求相关，包括绑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定时间、可变性范围等：例如某个可变点要求在系统安装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时进行参数化定制，那么就不能使用条件编译实现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292100"/>
            <a:ext cx="4191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279400"/>
            <a:ext cx="75311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可变性实现机制与编程语言特性相关</a:t>
            </a:r>
          </a:p>
          <a:p>
            <a:pPr>
              <a:lnSpc>
                <a:spcPts val="4800"/>
              </a:lnSpc>
              <a:tabLst>
                <a:tab pos="3429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目前流行的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OO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以及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AOP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都提供了一些</a:t>
            </a:r>
          </a:p>
          <a:p>
            <a:pPr>
              <a:lnSpc>
                <a:spcPts val="3900"/>
              </a:lnSpc>
              <a:tabLst>
                <a:tab pos="3429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187700"/>
            <a:ext cx="1524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187700"/>
            <a:ext cx="16002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聚合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代理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继承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参数化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重载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属性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74900" y="2362200"/>
            <a:ext cx="4013200" cy="3797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774700" y="254000"/>
            <a:ext cx="71374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软件产品线开发基本活动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9906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三个基本活动并无明显的先后顺序、高度迭代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41300" y="1739900"/>
            <a:ext cx="821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成功的产品线需要持久的、强有力的、有远见的管理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292100"/>
            <a:ext cx="4241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27100" y="1498600"/>
            <a:ext cx="1524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06500" y="355600"/>
            <a:ext cx="54356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2700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动态类载入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静态库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动态链接库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条件编译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框架技术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反射</a:t>
            </a:r>
          </a:p>
          <a:p>
            <a:pPr>
              <a:lnSpc>
                <a:spcPts val="44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面向方面编程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(AOP)</a:t>
            </a:r>
          </a:p>
          <a:p>
            <a:pPr>
              <a:lnSpc>
                <a:spcPts val="36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设计模式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8600" y="292100"/>
            <a:ext cx="3644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81/111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7470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领域实现的风险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主要的风险：所开发的构件无法适应应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用产品开发的需要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构件的可变性不足，不够灵活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过多的构件可变性设计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例如配置参数过多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，导致构件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难以理解和复用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使用了错误的可变性机制，使得应用产品无法在所需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要的时间对可变性进行裁剪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构件质量低下，影响应用开发者对于核心资产的信息，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有些核心构件的质量问题甚至会对整个产品线造成损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害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1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30200"/>
            <a:ext cx="76835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遗产构件挖掘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通过对遗留系统进行挖掘获取可复用构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件是一种重要的产品线开发实践</a:t>
            </a:r>
          </a:p>
          <a:p>
            <a:pPr>
              <a:lnSpc>
                <a:spcPts val="5000"/>
              </a:lnSpc>
              <a:tabLst>
                <a:tab pos="3429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挖掘和修复的构件必须满足产品线范围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内大多数应用产品的需求以及产品线长</a:t>
            </a:r>
          </a:p>
          <a:p>
            <a:pPr>
              <a:lnSpc>
                <a:spcPts val="40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期发展的需要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178300"/>
            <a:ext cx="1016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229100"/>
            <a:ext cx="6743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在共性和可变性方面与后续产品的一致性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对未来潜在的新产品的适应性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使其接口符合产品线体系结构约束所需要的工作量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面向产品线体系结构未来可能发生的演化的可扩展性；维护历史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40100" y="292100"/>
            <a:ext cx="2514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83/111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6835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获取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开源软件开发的发展以及商业化构件市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场的成长使得第三方成为一个越来越重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要的构件获取手段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早期的操作系统、编译器、集成开发环境和开发工具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近些年来由于中间件标准的逐渐成熟，实现特定功能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的软件构件也逐渐出现在商业市场中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构件的可获得性除了构件本身的通用程度外，还与商业构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件市场的成熟度密切相关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构件的一般使用过程体系结构分析、构件需求制定、构件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获取渠道调查、分析评估、购买、集成、后续管理等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62100" y="292100"/>
            <a:ext cx="6070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62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获取需要关注的因素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作为领域构件的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选取时需要关注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于以下这些稳定性因素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产品的成熟度和健壮性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产品未来的更新计划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时间表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、与其它构件的互操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作能力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构件供应商的成熟度和稳定性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例如口碑、实力等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用于产品线开发的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license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传统的软件开发以单个项目或产品为单位签订构件购买合同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产品线领域构件将用于一系列应用产品之中，因此往往需要与构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件供应商签订其它形式的构件购买协议，例如以最终产品部署拷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贝的数量或者以应用范围约定的形式确定许可证范围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2600" y="4343400"/>
            <a:ext cx="3314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85/111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86/111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522893" cy="6304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主要目标：通过复用产品线核心资产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包括产品线需求规约、产品线体系结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构和领域构件等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实现应用产品的开发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应用产品的生产阶段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不是从头开始，而是以应用产品的共性和差异性分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析为指导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在产品线核心资产基础上通过定制、裁剪、应用特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定部分扩展和集成获得最终产品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87/111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493000" cy="627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5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sz="42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主要目标：抽取、分析并记录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特定应用需求，同时尽量复用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产品线需求规约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一方面，应用系统工程应该尽可能满足用户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需求，只有这样才能创造经济效益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另一方面，应用系统工程应该尽可能地复用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产品线核心资产，否则领域工程阶段的产品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线先期投资将无法体现自身的价值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88/111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80010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应用产品开发可行性评估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应用系统需求工程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识别并分析当前应用产品需求与产品线需求的差异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在此基础上对产品线需求规约进行定制和裁剪，并扩展一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部分特有的应用需求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可行性评估：首先应该确定将当前产品作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为产品线的一部分进行开发的可能性，并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评估开发该产品的成本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评估结果如果否定了当前产品作为产品线的一部分进行开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发的可能性，那么接下来能做的要么是否决当前产品项目，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要么是暂时抛开产品线独立进行产品开发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692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产品线共性及外部可变性交流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让客户了解当前产品线的能力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同时从客户那里获取原始的应用需求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评估领域和应用需求之间的差异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确定不能被当前产品线完全满足的差异部分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将可变点模型和需求制品的差异部分将提交给应用架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构师，由他来估计实现工作量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通过与用户的沟通确定每一项差异的最终决定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放弃或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保留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应用系统需求规约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292100"/>
            <a:ext cx="5092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89900" y="6273800"/>
            <a:ext cx="4318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9/111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93700"/>
            <a:ext cx="7692812" cy="6342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SEI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的软件产品线框架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软件产品线开发的三个关键活动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领域工程：包括领域范围的确定、核心资产的生产以及产品计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划的制定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应用工程：在核心资产的基础上结合特定系统的用户需求开发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最终产品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管理活动：主要是组织结构和人力资源的合理配置和演化，以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及产品线技术活动之间的协调等</a:t>
            </a:r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软件产品线的三个技术领域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软件工程领域：包括领域分析、挖掘已有资产、体系结构的设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计与定义等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技术管理领域：包括数据的采集、度量、跟踪和产品线范围确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定等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组织管理领域：讨论产品线开发的组织结构问题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6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90/111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835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应用系统需求定制及扩展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属于产品线共性需求或在预计中的可变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性范围之内的应用需求：主要通过对产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品线需求模型的定制和裁剪获得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决定可选特征的绑定或移除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从多选一和“或”关系的多个变体中进行选择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定制操作应该符合产品线需求模型中的可变性约束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无法被产品线需求模型覆盖的差异性需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求则需要通过扩展获得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080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91/111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46100" y="266700"/>
            <a:ext cx="65532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7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特征模型的定制和扩展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4732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定制和扩展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92/111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主要目标：在应用系统需求的指导下，以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产品线体系结构为基础通过定制和扩展获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得应用产品体系结构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应用产品体系结构是产品线体系结构的特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化，其中既包含对预定义可变点的绑定又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包含面向特定应用需求的扩展和修改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产品线体系结构中已经包含了许多可复用的体系结构设计决策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应用系统体系结构设计的抽象化、体系结构建模、模拟和原型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化等活动只需要针对特定应用部分开展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93/111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835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应用产品体系结构的构造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在产品线体系结构可变性范围内的定制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操作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决定可选构件的绑定或移除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从若干变体构件中选择一个作为其父构件的具体实现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将抽象构件替换为特定应用的构件实现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定制操作同样应该符合可变性依赖关系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的约束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如果确实认为需要违反某项约束，那么应该通过与产品线架构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师的充否沟通取得一致意见：要么存在误解要么产品线体系结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构的可变性设计需要扩充或修改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2100"/>
            <a:ext cx="720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94/111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4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对产品线体系结构的扩展和修改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额外的扩展和修改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在多选一可变点上引入新的实现变体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改变已有构件的可变性属性，例如移除共性构件或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者改变构件内部的可变性边界和设置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改变已有的构件互联结构等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超出产品线体系结构允许范围的扩展和修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改应反馈给产品线管理层及产品线架构师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扩充产品线体系结构的可变性能力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保持产品线与应用系统的协调和一致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95/111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46100" y="266700"/>
            <a:ext cx="73152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产品线体系结构的定制和扩展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7112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定制和扩展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96/111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581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主要目标：在应用产品体系结构基础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上实现应用产品的开发、集成和发布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主要任务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应用构件获取和开发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实现所选择的领域构件和特定应用构件的完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整集成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产品测试和发布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97/111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254000"/>
            <a:ext cx="63754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应用构件获取和开发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应用产品中的构件来源主要包括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9812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044700"/>
            <a:ext cx="44577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直接复用领域构件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进行可变性定制后直接复用领域构件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对领域构件进行修改和调整后使用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重新开发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632200"/>
            <a:ext cx="77216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第三方构件获取途径以及遗产构件挖掘：收益较小，所允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许的获取成本也较低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应用特定构件的开发与领域构件一样需要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遵守体系结构约束，但由于内部不再有太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多变化，因此开发上可能要简单一些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98/111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应用系统集成组装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软件系统集成：将独立的软件构件组合成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一个集成的整体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应用系统集成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遵循预定义的应用系统集成过程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如需要定义哪些配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置文件、设置哪些选项等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需要特别关注的主要是特定应用部分构件的组装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主要问题：构件接口或行为方面的不匹配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直接对构件代码进行修改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使用某种适配器完成不匹配构件之间的接口转换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7975600" y="6273800"/>
            <a:ext cx="5461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99/111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80518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应用系统测试和发布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应用系统测试不仅用于确认应用需求的实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现情况，还承担着对于产品线核心资产的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质量验证任务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应用产品测试也可以复用相应的核心资产，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包括测试计划、过程、测试用例等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发布后的用户反馈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一方面将用于产品本身的维护和改进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另一方面也应该反馈给核心资产开发，从而辅助产品线核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心资产质量的不断改进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1051</Words>
  <Application>Microsoft Macintosh PowerPoint</Application>
  <PresentationFormat>全屏显示(4:3)</PresentationFormat>
  <Paragraphs>1878</Paragraphs>
  <Slides>116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27" baseType="lpstr">
      <vt:lpstr>SimHei</vt:lpstr>
      <vt:lpstr>宋体</vt:lpstr>
      <vt:lpstr>宋体</vt:lpstr>
      <vt:lpstr>Microsoft YaHei</vt:lpstr>
      <vt:lpstr>å¾®è½¯éé»</vt:lpstr>
      <vt:lpstr>æ°å®ä½</vt:lpstr>
      <vt:lpstr>Arial</vt:lpstr>
      <vt:lpstr>Calibri</vt:lpstr>
      <vt:lpstr>Comic Sans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李宏伟</cp:lastModifiedBy>
  <cp:revision>5</cp:revision>
  <dcterms:created xsi:type="dcterms:W3CDTF">2006-08-16T00:00:00Z</dcterms:created>
  <dcterms:modified xsi:type="dcterms:W3CDTF">2018-06-29T10:19:24Z</dcterms:modified>
</cp:coreProperties>
</file>